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309" r:id="rId3"/>
    <p:sldId id="310" r:id="rId4"/>
    <p:sldId id="311" r:id="rId5"/>
    <p:sldId id="313" r:id="rId6"/>
    <p:sldId id="288" r:id="rId7"/>
    <p:sldId id="267" r:id="rId8"/>
    <p:sldId id="312" r:id="rId9"/>
    <p:sldId id="300" r:id="rId10"/>
    <p:sldId id="301" r:id="rId11"/>
    <p:sldId id="320" r:id="rId12"/>
    <p:sldId id="304" r:id="rId13"/>
    <p:sldId id="306" r:id="rId14"/>
    <p:sldId id="315" r:id="rId15"/>
    <p:sldId id="314" r:id="rId16"/>
    <p:sldId id="316" r:id="rId17"/>
    <p:sldId id="317" r:id="rId18"/>
    <p:sldId id="318" r:id="rId19"/>
    <p:sldId id="303" r:id="rId20"/>
    <p:sldId id="307" r:id="rId21"/>
    <p:sldId id="319" r:id="rId22"/>
    <p:sldId id="321" r:id="rId23"/>
    <p:sldId id="323" r:id="rId24"/>
    <p:sldId id="322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35FF"/>
    <a:srgbClr val="9933FF"/>
    <a:srgbClr val="ECE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6"/>
    <p:restoredTop sz="94648"/>
  </p:normalViewPr>
  <p:slideViewPr>
    <p:cSldViewPr>
      <p:cViewPr varScale="1">
        <p:scale>
          <a:sx n="117" d="100"/>
          <a:sy n="117" d="100"/>
        </p:scale>
        <p:origin x="1240" y="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DB661-481A-486F-BA97-7AE9F3D293C5}" type="datetimeFigureOut">
              <a:rPr lang="en-US" smtClean="0"/>
              <a:t>9/6/25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8C453-1A11-478B-B988-E3670EF2A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1107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DB661-481A-486F-BA97-7AE9F3D293C5}" type="datetimeFigureOut">
              <a:rPr lang="en-US" smtClean="0"/>
              <a:t>9/6/25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8C453-1A11-478B-B988-E3670EF2A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827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DB661-481A-486F-BA97-7AE9F3D293C5}" type="datetimeFigureOut">
              <a:rPr lang="en-US" smtClean="0"/>
              <a:t>9/6/25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8C453-1A11-478B-B988-E3670EF2A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76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DB661-481A-486F-BA97-7AE9F3D293C5}" type="datetimeFigureOut">
              <a:rPr lang="en-US" smtClean="0"/>
              <a:t>9/6/25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8C453-1A11-478B-B988-E3670EF2A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620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DB661-481A-486F-BA97-7AE9F3D293C5}" type="datetimeFigureOut">
              <a:rPr lang="en-US" smtClean="0"/>
              <a:t>9/6/25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8C453-1A11-478B-B988-E3670EF2A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513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DB661-481A-486F-BA97-7AE9F3D293C5}" type="datetimeFigureOut">
              <a:rPr lang="en-US" smtClean="0"/>
              <a:t>9/6/25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8C453-1A11-478B-B988-E3670EF2A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502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DB661-481A-486F-BA97-7AE9F3D293C5}" type="datetimeFigureOut">
              <a:rPr lang="en-US" smtClean="0"/>
              <a:t>9/6/25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8C453-1A11-478B-B988-E3670EF2A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805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DB661-481A-486F-BA97-7AE9F3D293C5}" type="datetimeFigureOut">
              <a:rPr lang="en-US" smtClean="0"/>
              <a:t>9/6/25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8C453-1A11-478B-B988-E3670EF2A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598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DB661-481A-486F-BA97-7AE9F3D293C5}" type="datetimeFigureOut">
              <a:rPr lang="en-US" smtClean="0"/>
              <a:t>9/6/25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8C453-1A11-478B-B988-E3670EF2A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2017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DB661-481A-486F-BA97-7AE9F3D293C5}" type="datetimeFigureOut">
              <a:rPr lang="en-US" smtClean="0"/>
              <a:t>9/6/25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8C453-1A11-478B-B988-E3670EF2A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396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DB661-481A-486F-BA97-7AE9F3D293C5}" type="datetimeFigureOut">
              <a:rPr lang="en-US" smtClean="0"/>
              <a:t>9/6/25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8C453-1A11-478B-B988-E3670EF2A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567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6DB661-481A-486F-BA97-7AE9F3D293C5}" type="datetimeFigureOut">
              <a:rPr lang="en-US" smtClean="0"/>
              <a:t>9/6/25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38C453-1A11-478B-B988-E3670EF2A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826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c/4.0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inaturalist.org/photos/397201046" TargetMode="Externa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c/4.0/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hyperlink" Target="https://www.inaturalist.org/photos/509670643" TargetMode="External"/><Relationship Id="rId4" Type="http://schemas.openxmlformats.org/officeDocument/2006/relationships/image" Target="../media/image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c/4.0/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inaturalist.org/photos/488982379" TargetMode="External"/><Relationship Id="rId4" Type="http://schemas.openxmlformats.org/officeDocument/2006/relationships/image" Target="../media/image2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c/4.0/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inaturalist.org/photos/476322039" TargetMode="External"/><Relationship Id="rId4" Type="http://schemas.openxmlformats.org/officeDocument/2006/relationships/image" Target="../media/image2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c/4.0/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hyperlink" Target="https://www.inaturalist.org/photos/476322039" TargetMode="External"/><Relationship Id="rId4" Type="http://schemas.openxmlformats.org/officeDocument/2006/relationships/image" Target="../media/image2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c/4.0/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inaturalist.org/photos/477875974" TargetMode="External"/><Relationship Id="rId4" Type="http://schemas.openxmlformats.org/officeDocument/2006/relationships/image" Target="../media/image2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c/4.0/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inaturalist.org/photos/529266260" TargetMode="External"/><Relationship Id="rId4" Type="http://schemas.openxmlformats.org/officeDocument/2006/relationships/image" Target="../media/image2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c/4.0/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inaturalist.org/photos/511922398" TargetMode="External"/><Relationship Id="rId4" Type="http://schemas.openxmlformats.org/officeDocument/2006/relationships/image" Target="../media/image2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c/4.0/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hyperlink" Target="https://www.inaturalist.org/photos/511922398" TargetMode="External"/><Relationship Id="rId4" Type="http://schemas.openxmlformats.org/officeDocument/2006/relationships/image" Target="../media/image2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c/4.0/" TargetMode="Externa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inaturalist.org/photos/510155852" TargetMode="External"/><Relationship Id="rId4" Type="http://schemas.openxmlformats.org/officeDocument/2006/relationships/image" Target="../media/image2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c/4.0/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inaturalist.org/photos/93578752" TargetMode="External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c/4.0/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inaturalist.org/photos/357462423" TargetMode="External"/><Relationship Id="rId4" Type="http://schemas.openxmlformats.org/officeDocument/2006/relationships/image" Target="../media/image2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c/4.0/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hyperlink" Target="https://www.inaturalist.org/photos/93578752" TargetMode="External"/><Relationship Id="rId4" Type="http://schemas.openxmlformats.org/officeDocument/2006/relationships/image" Target="../media/image2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c/4.0/" TargetMode="Externa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inaturalist.org/photos/347809458" TargetMode="External"/><Relationship Id="rId4" Type="http://schemas.openxmlformats.org/officeDocument/2006/relationships/image" Target="../media/image2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c/4.0/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inaturalist.org/photos/484259427" TargetMode="External"/><Relationship Id="rId4" Type="http://schemas.openxmlformats.org/officeDocument/2006/relationships/image" Target="../media/image2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c/4.0/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hyperlink" Target="https://www.inaturalist.org/photos/484259427" TargetMode="External"/><Relationship Id="rId4" Type="http://schemas.openxmlformats.org/officeDocument/2006/relationships/image" Target="../media/image2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c/4.0/" TargetMode="Externa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inaturalist.org/observations/197061245" TargetMode="External"/><Relationship Id="rId4" Type="http://schemas.openxmlformats.org/officeDocument/2006/relationships/image" Target="../media/image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c/4.0/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inaturalist.org/photos/150174722" TargetMode="External"/><Relationship Id="rId4" Type="http://schemas.openxmlformats.org/officeDocument/2006/relationships/image" Target="../media/image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c/4.0/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inaturalist.org/photos/528534262" TargetMode="External"/><Relationship Id="rId4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c/4.0/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inaturalist.org/photos/4205039" TargetMode="External"/><Relationship Id="rId4" Type="http://schemas.openxmlformats.org/officeDocument/2006/relationships/image" Target="../media/image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aturalist.org/photos/4205039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aturalist.org/photos/4205039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c/4.0/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inaturalist.org/photos/504874577" TargetMode="External"/><Relationship Id="rId4" Type="http://schemas.openxmlformats.org/officeDocument/2006/relationships/image" Target="../media/image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c/4.0/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inaturalist.org/photos/509670643" TargetMode="External"/><Relationship Id="rId4" Type="http://schemas.openxmlformats.org/officeDocument/2006/relationships/image" Target="../media/image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field of flowers and trees&#10;&#10;Description automatically generated">
            <a:extLst>
              <a:ext uri="{FF2B5EF4-FFF2-40B4-BE49-F238E27FC236}">
                <a16:creationId xmlns:a16="http://schemas.microsoft.com/office/drawing/2014/main" id="{5D476744-EA0B-A6CA-FCFC-F4B3F04611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57200" y="5638800"/>
            <a:ext cx="9220200" cy="1148052"/>
          </a:xfrm>
          <a:solidFill>
            <a:srgbClr val="D235FF">
              <a:alpha val="29020"/>
            </a:srgbClr>
          </a:solidFill>
          <a:effectLst>
            <a:outerShdw blurRad="50800" dist="50800" dir="5400000" algn="ctr" rotWithShape="0">
              <a:srgbClr val="000000"/>
            </a:outerShdw>
          </a:effectLst>
        </p:spPr>
        <p:txBody>
          <a:bodyPr>
            <a:noAutofit/>
          </a:bodyPr>
          <a:lstStyle/>
          <a:p>
            <a:r>
              <a:rPr lang="en-US" sz="8000" dirty="0">
                <a:solidFill>
                  <a:srgbClr val="99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dwarf species irises</a:t>
            </a:r>
          </a:p>
        </p:txBody>
      </p:sp>
      <p:pic>
        <p:nvPicPr>
          <p:cNvPr id="3" name="Picture 2">
            <a:hlinkClick r:id="rId3"/>
            <a:extLst>
              <a:ext uri="{FF2B5EF4-FFF2-40B4-BE49-F238E27FC236}">
                <a16:creationId xmlns:a16="http://schemas.microsoft.com/office/drawing/2014/main" id="{91773ACB-D0A7-4D82-B761-C1AE8C320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263" y="99378"/>
            <a:ext cx="748414" cy="255141"/>
          </a:xfrm>
          <a:prstGeom prst="rect">
            <a:avLst/>
          </a:prstGeom>
        </p:spPr>
      </p:pic>
      <p:sp>
        <p:nvSpPr>
          <p:cNvPr id="4" name="Rounded Rectangle 3">
            <a:hlinkClick r:id="rId5"/>
            <a:extLst>
              <a:ext uri="{FF2B5EF4-FFF2-40B4-BE49-F238E27FC236}">
                <a16:creationId xmlns:a16="http://schemas.microsoft.com/office/drawing/2014/main" id="{3A920D03-E6C0-AC07-DEF3-A0893C2A55C1}"/>
              </a:ext>
            </a:extLst>
          </p:cNvPr>
          <p:cNvSpPr/>
          <p:nvPr/>
        </p:nvSpPr>
        <p:spPr>
          <a:xfrm>
            <a:off x="7772400" y="76200"/>
            <a:ext cx="1296877" cy="301498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" dirty="0"/>
              <a:t>© Quentin Gaillard</a:t>
            </a:r>
          </a:p>
          <a:p>
            <a:pPr algn="ctr"/>
            <a:r>
              <a:rPr lang="en-US" sz="800" dirty="0"/>
              <a:t>via </a:t>
            </a:r>
            <a:r>
              <a:rPr lang="en-US" sz="800" dirty="0" err="1"/>
              <a:t>iNaturalist</a:t>
            </a:r>
            <a:endParaRPr lang="en-US" sz="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334C6C-B910-3A7F-5E15-547325726938}"/>
              </a:ext>
            </a:extLst>
          </p:cNvPr>
          <p:cNvSpPr txBox="1"/>
          <p:nvPr/>
        </p:nvSpPr>
        <p:spPr>
          <a:xfrm>
            <a:off x="4191000" y="2283798"/>
            <a:ext cx="3581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ECEB00"/>
                </a:solidFill>
              </a:rPr>
              <a:t>Dwarf Iris Society</a:t>
            </a:r>
          </a:p>
          <a:p>
            <a:pPr algn="ctr"/>
            <a:r>
              <a:rPr lang="en-US" sz="2800" b="1" dirty="0">
                <a:solidFill>
                  <a:srgbClr val="ECEB00"/>
                </a:solidFill>
              </a:rPr>
              <a:t>Membership Meeting</a:t>
            </a:r>
          </a:p>
          <a:p>
            <a:pPr algn="ctr"/>
            <a:r>
              <a:rPr lang="en-US" sz="2800" b="1" dirty="0">
                <a:solidFill>
                  <a:srgbClr val="ECEB00"/>
                </a:solidFill>
              </a:rPr>
              <a:t>9/6/2025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D5E0B4-5745-6F5C-FC47-904ABC7183F8}"/>
              </a:ext>
            </a:extLst>
          </p:cNvPr>
          <p:cNvSpPr txBox="1"/>
          <p:nvPr/>
        </p:nvSpPr>
        <p:spPr>
          <a:xfrm>
            <a:off x="7162800" y="5562600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D235FF"/>
                </a:solidFill>
              </a:rPr>
              <a:t>Sean Zera</a:t>
            </a:r>
          </a:p>
        </p:txBody>
      </p:sp>
    </p:spTree>
    <p:extLst>
      <p:ext uri="{BB962C8B-B14F-4D97-AF65-F5344CB8AC3E}">
        <p14:creationId xmlns:p14="http://schemas.microsoft.com/office/powerpoint/2010/main" val="13203363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ACB7A7-F721-3290-5F2F-EC94CA23A7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field of flowers by the water&#10;&#10;Description automatically generated">
            <a:extLst>
              <a:ext uri="{FF2B5EF4-FFF2-40B4-BE49-F238E27FC236}">
                <a16:creationId xmlns:a16="http://schemas.microsoft.com/office/drawing/2014/main" id="{66F57358-6EF6-F982-30A2-88D1937F18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5" r="1687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62BC43B-F847-FB85-23F8-4B28528AFD67}"/>
              </a:ext>
            </a:extLst>
          </p:cNvPr>
          <p:cNvSpPr/>
          <p:nvPr/>
        </p:nvSpPr>
        <p:spPr>
          <a:xfrm>
            <a:off x="1447800" y="533400"/>
            <a:ext cx="2895600" cy="7620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/>
              <a:t>Iris pumila</a:t>
            </a:r>
          </a:p>
        </p:txBody>
      </p:sp>
      <p:pic>
        <p:nvPicPr>
          <p:cNvPr id="8" name="Picture 7">
            <a:hlinkClick r:id="rId3"/>
            <a:extLst>
              <a:ext uri="{FF2B5EF4-FFF2-40B4-BE49-F238E27FC236}">
                <a16:creationId xmlns:a16="http://schemas.microsoft.com/office/drawing/2014/main" id="{73935F17-14DD-C069-AE29-9AEFC3B1C0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6503481"/>
            <a:ext cx="748414" cy="255141"/>
          </a:xfrm>
          <a:prstGeom prst="rect">
            <a:avLst/>
          </a:prstGeom>
        </p:spPr>
      </p:pic>
      <p:sp>
        <p:nvSpPr>
          <p:cNvPr id="10" name="Rounded Rectangle 9">
            <a:hlinkClick r:id="rId5"/>
            <a:extLst>
              <a:ext uri="{FF2B5EF4-FFF2-40B4-BE49-F238E27FC236}">
                <a16:creationId xmlns:a16="http://schemas.microsoft.com/office/drawing/2014/main" id="{E823110D-369B-5D3F-E178-BB49FE258C46}"/>
              </a:ext>
            </a:extLst>
          </p:cNvPr>
          <p:cNvSpPr/>
          <p:nvPr/>
        </p:nvSpPr>
        <p:spPr>
          <a:xfrm>
            <a:off x="7871636" y="6480302"/>
            <a:ext cx="1220677" cy="301498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" dirty="0"/>
              <a:t>© </a:t>
            </a:r>
            <a:r>
              <a:rPr lang="en-US" sz="800" dirty="0" err="1"/>
              <a:t>anastasiia_drapaliuk</a:t>
            </a:r>
            <a:endParaRPr lang="en-US" sz="800" dirty="0"/>
          </a:p>
          <a:p>
            <a:pPr algn="ctr"/>
            <a:r>
              <a:rPr lang="en-US" sz="800" dirty="0"/>
              <a:t>via </a:t>
            </a:r>
            <a:r>
              <a:rPr lang="en-US" sz="800" dirty="0" err="1"/>
              <a:t>iNaturalist</a:t>
            </a:r>
            <a:endParaRPr lang="en-US" sz="8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E36237-746C-9FDE-7338-36039DFF834C}"/>
              </a:ext>
            </a:extLst>
          </p:cNvPr>
          <p:cNvSpPr/>
          <p:nvPr/>
        </p:nvSpPr>
        <p:spPr>
          <a:xfrm>
            <a:off x="2190750" y="1600200"/>
            <a:ext cx="5943600" cy="456966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map of europe with red squares&#10;&#10;Description automatically generated">
            <a:extLst>
              <a:ext uri="{FF2B5EF4-FFF2-40B4-BE49-F238E27FC236}">
                <a16:creationId xmlns:a16="http://schemas.microsoft.com/office/drawing/2014/main" id="{E99C3A69-34EC-2403-7132-BD7B1A4591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676400"/>
            <a:ext cx="5753100" cy="4414925"/>
          </a:xfrm>
          <a:prstGeom prst="rect">
            <a:avLst/>
          </a:prstGeom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280230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FA3B79-C3BD-ECAB-5228-E93A8B215E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yellow flower in the grass&#10;&#10;Description automatically generated">
            <a:extLst>
              <a:ext uri="{FF2B5EF4-FFF2-40B4-BE49-F238E27FC236}">
                <a16:creationId xmlns:a16="http://schemas.microsoft.com/office/drawing/2014/main" id="{F03039C1-3440-A500-DCAC-8B8D937206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465" y="0"/>
            <a:ext cx="4567535" cy="6858000"/>
          </a:xfrm>
          <a:prstGeom prst="rect">
            <a:avLst/>
          </a:prstGeom>
        </p:spPr>
      </p:pic>
      <p:pic>
        <p:nvPicPr>
          <p:cNvPr id="8" name="Picture 7">
            <a:hlinkClick r:id="rId3"/>
            <a:extLst>
              <a:ext uri="{FF2B5EF4-FFF2-40B4-BE49-F238E27FC236}">
                <a16:creationId xmlns:a16="http://schemas.microsoft.com/office/drawing/2014/main" id="{DB11D803-7E29-0FB2-0D0A-57D60E89AD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6503481"/>
            <a:ext cx="748414" cy="255141"/>
          </a:xfrm>
          <a:prstGeom prst="rect">
            <a:avLst/>
          </a:prstGeom>
        </p:spPr>
      </p:pic>
      <p:sp>
        <p:nvSpPr>
          <p:cNvPr id="10" name="Rounded Rectangle 9">
            <a:hlinkClick r:id="rId5"/>
            <a:extLst>
              <a:ext uri="{FF2B5EF4-FFF2-40B4-BE49-F238E27FC236}">
                <a16:creationId xmlns:a16="http://schemas.microsoft.com/office/drawing/2014/main" id="{16ACC049-64E9-603C-C86F-11E3EEF315DF}"/>
              </a:ext>
            </a:extLst>
          </p:cNvPr>
          <p:cNvSpPr/>
          <p:nvPr/>
        </p:nvSpPr>
        <p:spPr>
          <a:xfrm>
            <a:off x="7871636" y="6480302"/>
            <a:ext cx="1220677" cy="301498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" dirty="0"/>
              <a:t>©© Tobias </a:t>
            </a:r>
            <a:r>
              <a:rPr lang="en-US" sz="800" dirty="0" err="1"/>
              <a:t>Gratzer</a:t>
            </a:r>
            <a:endParaRPr lang="en-US" sz="800" dirty="0"/>
          </a:p>
          <a:p>
            <a:pPr algn="ctr"/>
            <a:r>
              <a:rPr lang="en-US" sz="800" dirty="0"/>
              <a:t>via </a:t>
            </a:r>
            <a:r>
              <a:rPr lang="en-US" sz="800" dirty="0" err="1"/>
              <a:t>iNaturalist</a:t>
            </a:r>
            <a:endParaRPr lang="en-US" sz="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3EA96F-1C2B-9CF9-577B-7B0D349447C1}"/>
              </a:ext>
            </a:extLst>
          </p:cNvPr>
          <p:cNvSpPr txBox="1"/>
          <p:nvPr/>
        </p:nvSpPr>
        <p:spPr>
          <a:xfrm>
            <a:off x="685800" y="1274088"/>
            <a:ext cx="32766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Native range: </a:t>
            </a:r>
            <a:r>
              <a:rPr lang="en-US" dirty="0"/>
              <a:t>central Europe to central Asia</a:t>
            </a:r>
          </a:p>
          <a:p>
            <a:endParaRPr lang="en-US" dirty="0"/>
          </a:p>
          <a:p>
            <a:r>
              <a:rPr lang="en-US" b="1" dirty="0"/>
              <a:t>Chromosomes:</a:t>
            </a:r>
            <a:r>
              <a:rPr lang="en-US" dirty="0"/>
              <a:t> tetraploid</a:t>
            </a:r>
          </a:p>
          <a:p>
            <a:r>
              <a:rPr lang="en-US" dirty="0"/>
              <a:t>4n = 32     PPPP</a:t>
            </a:r>
          </a:p>
          <a:p>
            <a:endParaRPr lang="en-US" dirty="0"/>
          </a:p>
          <a:p>
            <a:r>
              <a:rPr lang="en-US" b="1" dirty="0"/>
              <a:t>Notable traits:</a:t>
            </a:r>
          </a:p>
          <a:p>
            <a:r>
              <a:rPr lang="en-US" dirty="0"/>
              <a:t>More or less stemless</a:t>
            </a:r>
          </a:p>
          <a:p>
            <a:endParaRPr lang="en-US" dirty="0"/>
          </a:p>
          <a:p>
            <a:r>
              <a:rPr lang="en-US" dirty="0"/>
              <a:t>Dark “pumila spot”</a:t>
            </a:r>
          </a:p>
          <a:p>
            <a:endParaRPr lang="en-US" dirty="0"/>
          </a:p>
          <a:p>
            <a:r>
              <a:rPr lang="en-US" dirty="0"/>
              <a:t>Very cold-hardy – at least USDA Zone 4</a:t>
            </a:r>
          </a:p>
          <a:p>
            <a:endParaRPr lang="en-US" dirty="0"/>
          </a:p>
          <a:p>
            <a:r>
              <a:rPr lang="en-US" dirty="0"/>
              <a:t>Crossed with TBs to create SDBs</a:t>
            </a:r>
          </a:p>
          <a:p>
            <a:endParaRPr lang="en-US" dirty="0"/>
          </a:p>
          <a:p>
            <a:r>
              <a:rPr lang="en-US" dirty="0"/>
              <a:t>Backcrossed with SDBs to create novel MDBs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D3BBA6EC-2550-5A82-2798-16835FA15027}"/>
              </a:ext>
            </a:extLst>
          </p:cNvPr>
          <p:cNvSpPr/>
          <p:nvPr/>
        </p:nvSpPr>
        <p:spPr>
          <a:xfrm>
            <a:off x="876300" y="228600"/>
            <a:ext cx="2895600" cy="7620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/>
              <a:t>Iris pumila</a:t>
            </a:r>
          </a:p>
        </p:txBody>
      </p:sp>
    </p:spTree>
    <p:extLst>
      <p:ext uri="{BB962C8B-B14F-4D97-AF65-F5344CB8AC3E}">
        <p14:creationId xmlns:p14="http://schemas.microsoft.com/office/powerpoint/2010/main" val="40908790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14DBFE-951B-3FE5-BF7F-90B6A203C4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flowers in a field&#10;&#10;Description automatically generated">
            <a:extLst>
              <a:ext uri="{FF2B5EF4-FFF2-40B4-BE49-F238E27FC236}">
                <a16:creationId xmlns:a16="http://schemas.microsoft.com/office/drawing/2014/main" id="{7E576363-1FA6-AE7A-578F-30D776E6E1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1" r="9799"/>
          <a:stretch/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94E005D-A528-BDD5-1CC7-9D207B9BD79C}"/>
              </a:ext>
            </a:extLst>
          </p:cNvPr>
          <p:cNvSpPr/>
          <p:nvPr/>
        </p:nvSpPr>
        <p:spPr>
          <a:xfrm>
            <a:off x="76200" y="2362200"/>
            <a:ext cx="2971800" cy="76200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/>
              <a:t>Iris </a:t>
            </a:r>
            <a:r>
              <a:rPr lang="en-US" sz="3600" i="1" dirty="0" err="1"/>
              <a:t>lutescens</a:t>
            </a:r>
            <a:endParaRPr lang="en-US" sz="3600" i="1" dirty="0"/>
          </a:p>
        </p:txBody>
      </p:sp>
      <p:pic>
        <p:nvPicPr>
          <p:cNvPr id="8" name="Picture 7">
            <a:hlinkClick r:id="rId3"/>
            <a:extLst>
              <a:ext uri="{FF2B5EF4-FFF2-40B4-BE49-F238E27FC236}">
                <a16:creationId xmlns:a16="http://schemas.microsoft.com/office/drawing/2014/main" id="{B0116859-1260-6B58-12E3-492980BAA3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6503481"/>
            <a:ext cx="748414" cy="255141"/>
          </a:xfrm>
          <a:prstGeom prst="rect">
            <a:avLst/>
          </a:prstGeom>
        </p:spPr>
      </p:pic>
      <p:sp>
        <p:nvSpPr>
          <p:cNvPr id="10" name="Rounded Rectangle 9">
            <a:hlinkClick r:id="rId5"/>
            <a:extLst>
              <a:ext uri="{FF2B5EF4-FFF2-40B4-BE49-F238E27FC236}">
                <a16:creationId xmlns:a16="http://schemas.microsoft.com/office/drawing/2014/main" id="{F23444E6-D8BB-1CC6-8F97-B9E443B5C2DE}"/>
              </a:ext>
            </a:extLst>
          </p:cNvPr>
          <p:cNvSpPr/>
          <p:nvPr/>
        </p:nvSpPr>
        <p:spPr>
          <a:xfrm>
            <a:off x="7871636" y="6480302"/>
            <a:ext cx="1220677" cy="301498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" dirty="0"/>
              <a:t>© </a:t>
            </a:r>
            <a:r>
              <a:rPr lang="en-US" sz="800" dirty="0" err="1"/>
              <a:t>fabienne</a:t>
            </a:r>
            <a:r>
              <a:rPr lang="en-US" sz="800" dirty="0"/>
              <a:t> </a:t>
            </a:r>
            <a:r>
              <a:rPr lang="en-US" sz="800" dirty="0" err="1"/>
              <a:t>niebler</a:t>
            </a:r>
            <a:endParaRPr lang="en-US" sz="800" dirty="0"/>
          </a:p>
          <a:p>
            <a:pPr algn="ctr"/>
            <a:r>
              <a:rPr lang="en-US" sz="800" dirty="0"/>
              <a:t>via </a:t>
            </a:r>
            <a:r>
              <a:rPr lang="en-US" sz="800" dirty="0" err="1"/>
              <a:t>iNaturalist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9104589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10A737-E208-4876-2A29-0E6D129506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flowers in a field&#10;&#10;Description automatically generated">
            <a:extLst>
              <a:ext uri="{FF2B5EF4-FFF2-40B4-BE49-F238E27FC236}">
                <a16:creationId xmlns:a16="http://schemas.microsoft.com/office/drawing/2014/main" id="{2D5FEF2E-7B34-2D01-4550-0A84BBCD53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1" r="9799"/>
          <a:stretch/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F4C5368-2B79-B4EE-4E8C-6152BF35DCA4}"/>
              </a:ext>
            </a:extLst>
          </p:cNvPr>
          <p:cNvSpPr/>
          <p:nvPr/>
        </p:nvSpPr>
        <p:spPr>
          <a:xfrm>
            <a:off x="76200" y="2362200"/>
            <a:ext cx="2971800" cy="76200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/>
              <a:t>Iris </a:t>
            </a:r>
            <a:r>
              <a:rPr lang="en-US" sz="3600" i="1" dirty="0" err="1"/>
              <a:t>lutescens</a:t>
            </a:r>
            <a:endParaRPr lang="en-US" sz="3600" i="1" dirty="0"/>
          </a:p>
        </p:txBody>
      </p:sp>
      <p:pic>
        <p:nvPicPr>
          <p:cNvPr id="8" name="Picture 7">
            <a:hlinkClick r:id="rId3"/>
            <a:extLst>
              <a:ext uri="{FF2B5EF4-FFF2-40B4-BE49-F238E27FC236}">
                <a16:creationId xmlns:a16="http://schemas.microsoft.com/office/drawing/2014/main" id="{08ADFB74-229A-6A6E-D207-B58BA458FE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6503481"/>
            <a:ext cx="748414" cy="255141"/>
          </a:xfrm>
          <a:prstGeom prst="rect">
            <a:avLst/>
          </a:prstGeom>
        </p:spPr>
      </p:pic>
      <p:sp>
        <p:nvSpPr>
          <p:cNvPr id="10" name="Rounded Rectangle 9">
            <a:hlinkClick r:id="rId5"/>
            <a:extLst>
              <a:ext uri="{FF2B5EF4-FFF2-40B4-BE49-F238E27FC236}">
                <a16:creationId xmlns:a16="http://schemas.microsoft.com/office/drawing/2014/main" id="{B4E05720-BF96-58A2-6D82-5877D2AF98F7}"/>
              </a:ext>
            </a:extLst>
          </p:cNvPr>
          <p:cNvSpPr/>
          <p:nvPr/>
        </p:nvSpPr>
        <p:spPr>
          <a:xfrm>
            <a:off x="7871636" y="6480302"/>
            <a:ext cx="1220677" cy="301498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" dirty="0"/>
              <a:t>© </a:t>
            </a:r>
            <a:r>
              <a:rPr lang="en-US" sz="800" dirty="0" err="1"/>
              <a:t>fabienne</a:t>
            </a:r>
            <a:r>
              <a:rPr lang="en-US" sz="800" dirty="0"/>
              <a:t> </a:t>
            </a:r>
            <a:r>
              <a:rPr lang="en-US" sz="800" dirty="0" err="1"/>
              <a:t>niebler</a:t>
            </a:r>
            <a:endParaRPr lang="en-US" sz="800" dirty="0"/>
          </a:p>
          <a:p>
            <a:pPr algn="ctr"/>
            <a:r>
              <a:rPr lang="en-US" sz="800" dirty="0"/>
              <a:t>via </a:t>
            </a:r>
            <a:r>
              <a:rPr lang="en-US" sz="800" dirty="0" err="1"/>
              <a:t>iNaturalist</a:t>
            </a:r>
            <a:endParaRPr lang="en-US" sz="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DF5CD7-967F-AA05-2140-9FE13868717D}"/>
              </a:ext>
            </a:extLst>
          </p:cNvPr>
          <p:cNvSpPr/>
          <p:nvPr/>
        </p:nvSpPr>
        <p:spPr>
          <a:xfrm>
            <a:off x="3124200" y="1143000"/>
            <a:ext cx="5943600" cy="4569662"/>
          </a:xfrm>
          <a:prstGeom prst="rect">
            <a:avLst/>
          </a:prstGeom>
          <a:solidFill>
            <a:schemeClr val="accent4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416D75F-66C0-8712-3ECD-FB2BD4B8BB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1433" y="1227242"/>
            <a:ext cx="5709134" cy="4398840"/>
          </a:xfrm>
          <a:prstGeom prst="rect">
            <a:avLst/>
          </a:prstGeom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594575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FA2665-9DC6-B29C-81B2-8D281E5619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urple flower growing out of rocks&#10;&#10;Description automatically generated">
            <a:extLst>
              <a:ext uri="{FF2B5EF4-FFF2-40B4-BE49-F238E27FC236}">
                <a16:creationId xmlns:a16="http://schemas.microsoft.com/office/drawing/2014/main" id="{1CB46F76-627B-DF04-FFF0-FF21BDB7F0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/>
          <a:stretch/>
        </p:blipFill>
        <p:spPr>
          <a:xfrm>
            <a:off x="4572000" y="0"/>
            <a:ext cx="4572000" cy="6858000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D1CE37A-CC17-010F-CDFB-E8F4A3F3DB03}"/>
              </a:ext>
            </a:extLst>
          </p:cNvPr>
          <p:cNvSpPr/>
          <p:nvPr/>
        </p:nvSpPr>
        <p:spPr>
          <a:xfrm>
            <a:off x="838200" y="228600"/>
            <a:ext cx="2971800" cy="76200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/>
              <a:t>Iris </a:t>
            </a:r>
            <a:r>
              <a:rPr lang="en-US" sz="3600" i="1" dirty="0" err="1"/>
              <a:t>lutescens</a:t>
            </a:r>
            <a:endParaRPr lang="en-US" sz="3600" i="1" dirty="0"/>
          </a:p>
        </p:txBody>
      </p:sp>
      <p:pic>
        <p:nvPicPr>
          <p:cNvPr id="8" name="Picture 7">
            <a:hlinkClick r:id="rId3"/>
            <a:extLst>
              <a:ext uri="{FF2B5EF4-FFF2-40B4-BE49-F238E27FC236}">
                <a16:creationId xmlns:a16="http://schemas.microsoft.com/office/drawing/2014/main" id="{AF720AFB-C05C-39DA-34AF-BBA4797438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6503481"/>
            <a:ext cx="748414" cy="255141"/>
          </a:xfrm>
          <a:prstGeom prst="rect">
            <a:avLst/>
          </a:prstGeom>
        </p:spPr>
      </p:pic>
      <p:sp>
        <p:nvSpPr>
          <p:cNvPr id="10" name="Rounded Rectangle 9">
            <a:hlinkClick r:id="rId5"/>
            <a:extLst>
              <a:ext uri="{FF2B5EF4-FFF2-40B4-BE49-F238E27FC236}">
                <a16:creationId xmlns:a16="http://schemas.microsoft.com/office/drawing/2014/main" id="{10920C71-A9D3-3BA3-D9FE-FE0F891CAD49}"/>
              </a:ext>
            </a:extLst>
          </p:cNvPr>
          <p:cNvSpPr/>
          <p:nvPr/>
        </p:nvSpPr>
        <p:spPr>
          <a:xfrm>
            <a:off x="7871636" y="6480302"/>
            <a:ext cx="1220677" cy="301498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" dirty="0"/>
              <a:t>© </a:t>
            </a:r>
            <a:r>
              <a:rPr lang="en-US" sz="800" dirty="0" err="1"/>
              <a:t>yellowaspentree</a:t>
            </a:r>
            <a:endParaRPr lang="en-US" sz="800" dirty="0"/>
          </a:p>
          <a:p>
            <a:pPr algn="ctr"/>
            <a:r>
              <a:rPr lang="en-US" sz="800" dirty="0"/>
              <a:t>via </a:t>
            </a:r>
            <a:r>
              <a:rPr lang="en-US" sz="800" dirty="0" err="1"/>
              <a:t>iNaturalist</a:t>
            </a:r>
            <a:endParaRPr lang="en-US" sz="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ADF246-3208-6092-F09D-1E1EA011DC62}"/>
              </a:ext>
            </a:extLst>
          </p:cNvPr>
          <p:cNvSpPr txBox="1"/>
          <p:nvPr/>
        </p:nvSpPr>
        <p:spPr>
          <a:xfrm>
            <a:off x="685800" y="1274088"/>
            <a:ext cx="32766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Native range: </a:t>
            </a:r>
            <a:r>
              <a:rPr lang="en-US" dirty="0"/>
              <a:t>eastern Mediterranean coast</a:t>
            </a:r>
          </a:p>
          <a:p>
            <a:endParaRPr lang="en-US" dirty="0"/>
          </a:p>
          <a:p>
            <a:r>
              <a:rPr lang="en-US" b="1" dirty="0"/>
              <a:t>Chromosomes:</a:t>
            </a:r>
            <a:r>
              <a:rPr lang="en-US" dirty="0"/>
              <a:t> tetraploid</a:t>
            </a:r>
          </a:p>
          <a:p>
            <a:r>
              <a:rPr lang="en-US" dirty="0"/>
              <a:t>4n = 40 = 16 + 24     PPTT</a:t>
            </a:r>
          </a:p>
          <a:p>
            <a:endParaRPr lang="en-US" dirty="0"/>
          </a:p>
          <a:p>
            <a:r>
              <a:rPr lang="en-US" b="1" dirty="0"/>
              <a:t>Notable traits:</a:t>
            </a:r>
          </a:p>
          <a:p>
            <a:endParaRPr lang="en-US" dirty="0"/>
          </a:p>
          <a:p>
            <a:r>
              <a:rPr lang="en-US" dirty="0"/>
              <a:t>Chromosomes are the same configuration as SDBs which are created by crossing </a:t>
            </a:r>
            <a:r>
              <a:rPr lang="en-US" i="1" dirty="0"/>
              <a:t>Iris pumila </a:t>
            </a:r>
            <a:r>
              <a:rPr lang="en-US" dirty="0"/>
              <a:t>with a tetraploid TB</a:t>
            </a:r>
          </a:p>
          <a:p>
            <a:endParaRPr lang="en-US" dirty="0"/>
          </a:p>
          <a:p>
            <a:r>
              <a:rPr lang="en-US" dirty="0"/>
              <a:t>Often stemmed, and tall forms may commonly exceed 8 inches</a:t>
            </a:r>
          </a:p>
          <a:p>
            <a:endParaRPr lang="en-US" dirty="0"/>
          </a:p>
          <a:p>
            <a:r>
              <a:rPr lang="en-US" dirty="0"/>
              <a:t>Short forms may lack a stem and were historically known as </a:t>
            </a:r>
            <a:r>
              <a:rPr lang="en-US" i="1" dirty="0"/>
              <a:t>Iris </a:t>
            </a:r>
            <a:r>
              <a:rPr lang="en-US" i="1" dirty="0" err="1"/>
              <a:t>chamaeiris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1043035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BB7C53-D5C5-933C-26B9-12A0741518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-up of a yellow flower&#10;&#10;Description automatically generated">
            <a:extLst>
              <a:ext uri="{FF2B5EF4-FFF2-40B4-BE49-F238E27FC236}">
                <a16:creationId xmlns:a16="http://schemas.microsoft.com/office/drawing/2014/main" id="{41C01DDE-BB1E-2421-7A32-80F16209E5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5599"/>
          <a:stretch/>
        </p:blipFill>
        <p:spPr>
          <a:xfrm>
            <a:off x="4572000" y="0"/>
            <a:ext cx="4572000" cy="6858000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79621D4-EE2E-E095-F07E-46F73011FCF0}"/>
              </a:ext>
            </a:extLst>
          </p:cNvPr>
          <p:cNvSpPr/>
          <p:nvPr/>
        </p:nvSpPr>
        <p:spPr>
          <a:xfrm>
            <a:off x="838200" y="228600"/>
            <a:ext cx="2971800" cy="76200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/>
              <a:t>Iris </a:t>
            </a:r>
            <a:r>
              <a:rPr lang="en-US" sz="3600" i="1" dirty="0" err="1"/>
              <a:t>lutescens</a:t>
            </a:r>
            <a:endParaRPr lang="en-US" sz="3600" i="1" dirty="0"/>
          </a:p>
        </p:txBody>
      </p:sp>
      <p:pic>
        <p:nvPicPr>
          <p:cNvPr id="8" name="Picture 7">
            <a:hlinkClick r:id="rId3"/>
            <a:extLst>
              <a:ext uri="{FF2B5EF4-FFF2-40B4-BE49-F238E27FC236}">
                <a16:creationId xmlns:a16="http://schemas.microsoft.com/office/drawing/2014/main" id="{B14C5B35-20AC-C927-6491-2B9FF2FB8D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6503481"/>
            <a:ext cx="748414" cy="255141"/>
          </a:xfrm>
          <a:prstGeom prst="rect">
            <a:avLst/>
          </a:prstGeom>
        </p:spPr>
      </p:pic>
      <p:sp>
        <p:nvSpPr>
          <p:cNvPr id="10" name="Rounded Rectangle 9">
            <a:hlinkClick r:id="rId5"/>
            <a:extLst>
              <a:ext uri="{FF2B5EF4-FFF2-40B4-BE49-F238E27FC236}">
                <a16:creationId xmlns:a16="http://schemas.microsoft.com/office/drawing/2014/main" id="{994933E6-3DDB-A820-3335-5A7A802356D5}"/>
              </a:ext>
            </a:extLst>
          </p:cNvPr>
          <p:cNvSpPr/>
          <p:nvPr/>
        </p:nvSpPr>
        <p:spPr>
          <a:xfrm>
            <a:off x="7871636" y="6480302"/>
            <a:ext cx="1220677" cy="301498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" dirty="0"/>
              <a:t>© Mathis</a:t>
            </a:r>
          </a:p>
          <a:p>
            <a:pPr algn="ctr"/>
            <a:r>
              <a:rPr lang="en-US" sz="800" dirty="0"/>
              <a:t>via </a:t>
            </a:r>
            <a:r>
              <a:rPr lang="en-US" sz="800" dirty="0" err="1"/>
              <a:t>iNaturalist</a:t>
            </a:r>
            <a:endParaRPr lang="en-US" sz="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2CF538-D1B8-5CAF-9E3A-32218BC9816C}"/>
              </a:ext>
            </a:extLst>
          </p:cNvPr>
          <p:cNvSpPr txBox="1"/>
          <p:nvPr/>
        </p:nvSpPr>
        <p:spPr>
          <a:xfrm>
            <a:off x="685800" y="1274088"/>
            <a:ext cx="32766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Native range: </a:t>
            </a:r>
            <a:r>
              <a:rPr lang="en-US" dirty="0"/>
              <a:t>eastern Mediterranean coast</a:t>
            </a:r>
          </a:p>
          <a:p>
            <a:endParaRPr lang="en-US" dirty="0"/>
          </a:p>
          <a:p>
            <a:r>
              <a:rPr lang="en-US" b="1" dirty="0"/>
              <a:t>Chromosomes:</a:t>
            </a:r>
            <a:r>
              <a:rPr lang="en-US" dirty="0"/>
              <a:t> tetraploid</a:t>
            </a:r>
          </a:p>
          <a:p>
            <a:r>
              <a:rPr lang="en-US" dirty="0"/>
              <a:t>4n = 40 = 16 + 24     PPTT</a:t>
            </a:r>
          </a:p>
          <a:p>
            <a:endParaRPr lang="en-US" dirty="0"/>
          </a:p>
          <a:p>
            <a:r>
              <a:rPr lang="en-US" b="1" dirty="0"/>
              <a:t>Notable traits:</a:t>
            </a:r>
          </a:p>
          <a:p>
            <a:endParaRPr lang="en-US" dirty="0"/>
          </a:p>
          <a:p>
            <a:r>
              <a:rPr lang="en-US" dirty="0"/>
              <a:t>Chromosomes are the same configuration as SDBs which are created by crossing </a:t>
            </a:r>
            <a:r>
              <a:rPr lang="en-US" i="1" dirty="0"/>
              <a:t>Iris pumila </a:t>
            </a:r>
            <a:r>
              <a:rPr lang="en-US" dirty="0"/>
              <a:t>with a tetraploid TB</a:t>
            </a:r>
          </a:p>
          <a:p>
            <a:endParaRPr lang="en-US" dirty="0"/>
          </a:p>
          <a:p>
            <a:r>
              <a:rPr lang="en-US" dirty="0"/>
              <a:t>Often stemmed, and tall forms may commonly exceed 8 inches</a:t>
            </a:r>
          </a:p>
          <a:p>
            <a:endParaRPr lang="en-US" dirty="0"/>
          </a:p>
          <a:p>
            <a:r>
              <a:rPr lang="en-US" dirty="0"/>
              <a:t>Short forms may lack a stem, and were historically known as </a:t>
            </a:r>
            <a:r>
              <a:rPr lang="en-US" i="1" dirty="0"/>
              <a:t>Iris </a:t>
            </a:r>
            <a:r>
              <a:rPr lang="en-US" i="1" dirty="0" err="1"/>
              <a:t>chamaeiris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0340279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729431-3C95-8A55-55B9-B964E7C7B8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urple flowers in a field&#10;&#10;Description automatically generated">
            <a:extLst>
              <a:ext uri="{FF2B5EF4-FFF2-40B4-BE49-F238E27FC236}">
                <a16:creationId xmlns:a16="http://schemas.microsoft.com/office/drawing/2014/main" id="{48DD9AC5-A3F4-F9A9-7E75-BE1B2F6389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" b="312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ABF944F-3737-FDE3-ADD5-7283DEC88F40}"/>
              </a:ext>
            </a:extLst>
          </p:cNvPr>
          <p:cNvSpPr/>
          <p:nvPr/>
        </p:nvSpPr>
        <p:spPr>
          <a:xfrm>
            <a:off x="1447800" y="5603795"/>
            <a:ext cx="2971800" cy="76200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/>
              <a:t>Iris </a:t>
            </a:r>
            <a:r>
              <a:rPr lang="en-US" sz="3600" i="1" dirty="0" err="1"/>
              <a:t>aphylla</a:t>
            </a:r>
            <a:endParaRPr lang="en-US" sz="3600" i="1" dirty="0"/>
          </a:p>
        </p:txBody>
      </p:sp>
      <p:pic>
        <p:nvPicPr>
          <p:cNvPr id="8" name="Picture 7">
            <a:hlinkClick r:id="rId3"/>
            <a:extLst>
              <a:ext uri="{FF2B5EF4-FFF2-40B4-BE49-F238E27FC236}">
                <a16:creationId xmlns:a16="http://schemas.microsoft.com/office/drawing/2014/main" id="{2176526C-2396-49BD-8EE4-16C25363C7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6503481"/>
            <a:ext cx="748414" cy="255141"/>
          </a:xfrm>
          <a:prstGeom prst="rect">
            <a:avLst/>
          </a:prstGeom>
        </p:spPr>
      </p:pic>
      <p:sp>
        <p:nvSpPr>
          <p:cNvPr id="10" name="Rounded Rectangle 9">
            <a:hlinkClick r:id="rId5"/>
            <a:extLst>
              <a:ext uri="{FF2B5EF4-FFF2-40B4-BE49-F238E27FC236}">
                <a16:creationId xmlns:a16="http://schemas.microsoft.com/office/drawing/2014/main" id="{C38A775E-1B5E-30FE-BFA0-502F659892FA}"/>
              </a:ext>
            </a:extLst>
          </p:cNvPr>
          <p:cNvSpPr/>
          <p:nvPr/>
        </p:nvSpPr>
        <p:spPr>
          <a:xfrm>
            <a:off x="7871636" y="6480302"/>
            <a:ext cx="1220677" cy="301498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" dirty="0"/>
              <a:t>© Fyodor </a:t>
            </a:r>
            <a:r>
              <a:rPr lang="en-US" sz="800" dirty="0" err="1"/>
              <a:t>Pudovikov</a:t>
            </a:r>
            <a:endParaRPr lang="en-US" sz="800" dirty="0"/>
          </a:p>
          <a:p>
            <a:pPr algn="ctr"/>
            <a:r>
              <a:rPr lang="en-US" sz="800" dirty="0"/>
              <a:t>via </a:t>
            </a:r>
            <a:r>
              <a:rPr lang="en-US" sz="800" dirty="0" err="1"/>
              <a:t>iNaturalist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8839801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ECA694-6DBE-0CAB-286C-704B6A0BB8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urple flowers in a field&#10;&#10;Description automatically generated">
            <a:extLst>
              <a:ext uri="{FF2B5EF4-FFF2-40B4-BE49-F238E27FC236}">
                <a16:creationId xmlns:a16="http://schemas.microsoft.com/office/drawing/2014/main" id="{2B50D037-F466-2604-AAAF-ED5E0D5844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" b="312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F8FF578-2B8D-8D85-31DF-F4BC755B421B}"/>
              </a:ext>
            </a:extLst>
          </p:cNvPr>
          <p:cNvSpPr/>
          <p:nvPr/>
        </p:nvSpPr>
        <p:spPr>
          <a:xfrm>
            <a:off x="1447800" y="5603795"/>
            <a:ext cx="2971800" cy="76200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/>
              <a:t>Iris </a:t>
            </a:r>
            <a:r>
              <a:rPr lang="en-US" sz="3600" i="1" dirty="0" err="1"/>
              <a:t>aphylla</a:t>
            </a:r>
            <a:endParaRPr lang="en-US" sz="3600" i="1" dirty="0"/>
          </a:p>
        </p:txBody>
      </p:sp>
      <p:pic>
        <p:nvPicPr>
          <p:cNvPr id="8" name="Picture 7">
            <a:hlinkClick r:id="rId3"/>
            <a:extLst>
              <a:ext uri="{FF2B5EF4-FFF2-40B4-BE49-F238E27FC236}">
                <a16:creationId xmlns:a16="http://schemas.microsoft.com/office/drawing/2014/main" id="{A06F5BAE-4CAC-024B-9054-273A27065E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6503481"/>
            <a:ext cx="748414" cy="255141"/>
          </a:xfrm>
          <a:prstGeom prst="rect">
            <a:avLst/>
          </a:prstGeom>
        </p:spPr>
      </p:pic>
      <p:sp>
        <p:nvSpPr>
          <p:cNvPr id="10" name="Rounded Rectangle 9">
            <a:hlinkClick r:id="rId5"/>
            <a:extLst>
              <a:ext uri="{FF2B5EF4-FFF2-40B4-BE49-F238E27FC236}">
                <a16:creationId xmlns:a16="http://schemas.microsoft.com/office/drawing/2014/main" id="{61F89C51-9780-85F2-756F-3ABB4D6CE0B8}"/>
              </a:ext>
            </a:extLst>
          </p:cNvPr>
          <p:cNvSpPr/>
          <p:nvPr/>
        </p:nvSpPr>
        <p:spPr>
          <a:xfrm>
            <a:off x="7871636" y="6480302"/>
            <a:ext cx="1220677" cy="301498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" dirty="0"/>
              <a:t>© Fyodor </a:t>
            </a:r>
            <a:r>
              <a:rPr lang="en-US" sz="800" dirty="0" err="1"/>
              <a:t>Pudovikov</a:t>
            </a:r>
            <a:endParaRPr lang="en-US" sz="800" dirty="0"/>
          </a:p>
          <a:p>
            <a:pPr algn="ctr"/>
            <a:r>
              <a:rPr lang="en-US" sz="800" dirty="0"/>
              <a:t>via </a:t>
            </a:r>
            <a:r>
              <a:rPr lang="en-US" sz="800" dirty="0" err="1"/>
              <a:t>iNaturalist</a:t>
            </a:r>
            <a:endParaRPr lang="en-US" sz="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F2E0C4-5C5B-D870-28E7-CB3FD9A9DD05}"/>
              </a:ext>
            </a:extLst>
          </p:cNvPr>
          <p:cNvSpPr/>
          <p:nvPr/>
        </p:nvSpPr>
        <p:spPr>
          <a:xfrm>
            <a:off x="416167" y="608431"/>
            <a:ext cx="5943600" cy="4569662"/>
          </a:xfrm>
          <a:prstGeom prst="rect">
            <a:avLst/>
          </a:prstGeom>
          <a:solidFill>
            <a:schemeClr val="accent4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4643B50-E022-ADED-4938-628C50D577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400" y="701862"/>
            <a:ext cx="5709134" cy="4380462"/>
          </a:xfrm>
          <a:prstGeom prst="rect">
            <a:avLst/>
          </a:prstGeom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49625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8885CB-E389-28BA-F5AA-9F8F90E147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urple flowers in a forest&#10;&#10;Description automatically generated">
            <a:extLst>
              <a:ext uri="{FF2B5EF4-FFF2-40B4-BE49-F238E27FC236}">
                <a16:creationId xmlns:a16="http://schemas.microsoft.com/office/drawing/2014/main" id="{5622ABA1-A5F9-1C38-02D1-6BE45086D9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8" r="2964"/>
          <a:stretch/>
        </p:blipFill>
        <p:spPr>
          <a:xfrm>
            <a:off x="4572000" y="0"/>
            <a:ext cx="4572000" cy="6858000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5A977216-7714-6891-71B5-9C386491A371}"/>
              </a:ext>
            </a:extLst>
          </p:cNvPr>
          <p:cNvSpPr/>
          <p:nvPr/>
        </p:nvSpPr>
        <p:spPr>
          <a:xfrm>
            <a:off x="838200" y="228600"/>
            <a:ext cx="2971800" cy="76200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/>
              <a:t>Iris </a:t>
            </a:r>
            <a:r>
              <a:rPr lang="en-US" sz="3600" i="1" dirty="0" err="1"/>
              <a:t>aphylla</a:t>
            </a:r>
            <a:endParaRPr lang="en-US" sz="3600" i="1" dirty="0"/>
          </a:p>
        </p:txBody>
      </p:sp>
      <p:pic>
        <p:nvPicPr>
          <p:cNvPr id="8" name="Picture 7">
            <a:hlinkClick r:id="rId3"/>
            <a:extLst>
              <a:ext uri="{FF2B5EF4-FFF2-40B4-BE49-F238E27FC236}">
                <a16:creationId xmlns:a16="http://schemas.microsoft.com/office/drawing/2014/main" id="{28AC720F-0A7F-D6D6-355A-586E4EAD3F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6503481"/>
            <a:ext cx="748414" cy="255141"/>
          </a:xfrm>
          <a:prstGeom prst="rect">
            <a:avLst/>
          </a:prstGeom>
        </p:spPr>
      </p:pic>
      <p:sp>
        <p:nvSpPr>
          <p:cNvPr id="10" name="Rounded Rectangle 9">
            <a:hlinkClick r:id="rId5"/>
            <a:extLst>
              <a:ext uri="{FF2B5EF4-FFF2-40B4-BE49-F238E27FC236}">
                <a16:creationId xmlns:a16="http://schemas.microsoft.com/office/drawing/2014/main" id="{541A96F3-8D16-A45E-2453-FBE078982173}"/>
              </a:ext>
            </a:extLst>
          </p:cNvPr>
          <p:cNvSpPr/>
          <p:nvPr/>
        </p:nvSpPr>
        <p:spPr>
          <a:xfrm>
            <a:off x="7871636" y="6480302"/>
            <a:ext cx="1220677" cy="301498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" dirty="0"/>
              <a:t>© Oksana </a:t>
            </a:r>
            <a:r>
              <a:rPr lang="en-US" sz="800" dirty="0" err="1"/>
              <a:t>Barabanova</a:t>
            </a:r>
            <a:endParaRPr lang="en-US" sz="800" dirty="0"/>
          </a:p>
          <a:p>
            <a:pPr algn="ctr"/>
            <a:r>
              <a:rPr lang="en-US" sz="800" dirty="0"/>
              <a:t>via </a:t>
            </a:r>
            <a:r>
              <a:rPr lang="en-US" sz="800" dirty="0" err="1"/>
              <a:t>iNaturalist</a:t>
            </a:r>
            <a:endParaRPr lang="en-US" sz="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F1AD54-D299-DAB7-EAA5-12320C5DD8E2}"/>
              </a:ext>
            </a:extLst>
          </p:cNvPr>
          <p:cNvSpPr txBox="1"/>
          <p:nvPr/>
        </p:nvSpPr>
        <p:spPr>
          <a:xfrm>
            <a:off x="685800" y="1274088"/>
            <a:ext cx="32766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Native range: </a:t>
            </a:r>
            <a:r>
              <a:rPr lang="en-US" dirty="0"/>
              <a:t>central Europe to central Asia</a:t>
            </a:r>
          </a:p>
          <a:p>
            <a:endParaRPr lang="en-US" dirty="0"/>
          </a:p>
          <a:p>
            <a:r>
              <a:rPr lang="en-US" b="1" dirty="0"/>
              <a:t>Chromosomes:</a:t>
            </a:r>
            <a:r>
              <a:rPr lang="en-US" dirty="0"/>
              <a:t> tetraploid</a:t>
            </a:r>
          </a:p>
          <a:p>
            <a:r>
              <a:rPr lang="en-US" dirty="0"/>
              <a:t>4n = 48     TTTT</a:t>
            </a:r>
          </a:p>
          <a:p>
            <a:endParaRPr lang="en-US" dirty="0"/>
          </a:p>
          <a:p>
            <a:r>
              <a:rPr lang="en-US" b="1" dirty="0"/>
              <a:t>Notable traits:</a:t>
            </a:r>
          </a:p>
          <a:p>
            <a:r>
              <a:rPr lang="en-US" dirty="0"/>
              <a:t>Chromosomes are the same configuration as tetraploid TBs</a:t>
            </a:r>
          </a:p>
          <a:p>
            <a:endParaRPr lang="en-US" dirty="0"/>
          </a:p>
          <a:p>
            <a:r>
              <a:rPr lang="en-US" dirty="0"/>
              <a:t>Stems branch near ground level and flowers are held below the leaves</a:t>
            </a:r>
          </a:p>
          <a:p>
            <a:endParaRPr lang="en-US" i="1" dirty="0"/>
          </a:p>
          <a:p>
            <a:r>
              <a:rPr lang="en-US" dirty="0"/>
              <a:t>Very cold-hardy, and rhizomes are completely leafless in winter</a:t>
            </a:r>
          </a:p>
          <a:p>
            <a:endParaRPr lang="en-US" dirty="0"/>
          </a:p>
          <a:p>
            <a:r>
              <a:rPr lang="en-US" dirty="0"/>
              <a:t>Hager used this species in MDB breeding</a:t>
            </a:r>
          </a:p>
        </p:txBody>
      </p:sp>
    </p:spTree>
    <p:extLst>
      <p:ext uri="{BB962C8B-B14F-4D97-AF65-F5344CB8AC3E}">
        <p14:creationId xmlns:p14="http://schemas.microsoft.com/office/powerpoint/2010/main" val="21884447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BF7B6A-FEC9-10D1-EF5F-94F81B99FA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yellow flowers in a field&#10;&#10;Description automatically generated">
            <a:extLst>
              <a:ext uri="{FF2B5EF4-FFF2-40B4-BE49-F238E27FC236}">
                <a16:creationId xmlns:a16="http://schemas.microsoft.com/office/drawing/2014/main" id="{EDDF205C-72E2-40F4-83FF-6C5B14AA28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56" r="116" b="816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5DAC364E-EA88-E785-C8B2-6E937E8358BC}"/>
              </a:ext>
            </a:extLst>
          </p:cNvPr>
          <p:cNvSpPr/>
          <p:nvPr/>
        </p:nvSpPr>
        <p:spPr>
          <a:xfrm>
            <a:off x="152400" y="759663"/>
            <a:ext cx="3581400" cy="76200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/>
              <a:t>Iris reichenbachii</a:t>
            </a:r>
          </a:p>
        </p:txBody>
      </p:sp>
      <p:pic>
        <p:nvPicPr>
          <p:cNvPr id="8" name="Picture 7">
            <a:hlinkClick r:id="rId3"/>
            <a:extLst>
              <a:ext uri="{FF2B5EF4-FFF2-40B4-BE49-F238E27FC236}">
                <a16:creationId xmlns:a16="http://schemas.microsoft.com/office/drawing/2014/main" id="{82BBF0CB-D4F1-ACDE-4731-0A7D96228B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6503481"/>
            <a:ext cx="748414" cy="255141"/>
          </a:xfrm>
          <a:prstGeom prst="rect">
            <a:avLst/>
          </a:prstGeom>
        </p:spPr>
      </p:pic>
      <p:sp>
        <p:nvSpPr>
          <p:cNvPr id="10" name="Rounded Rectangle 9">
            <a:hlinkClick r:id="rId5"/>
            <a:extLst>
              <a:ext uri="{FF2B5EF4-FFF2-40B4-BE49-F238E27FC236}">
                <a16:creationId xmlns:a16="http://schemas.microsoft.com/office/drawing/2014/main" id="{C47DF3D5-92FD-343C-4DEB-8E16AE80A26A}"/>
              </a:ext>
            </a:extLst>
          </p:cNvPr>
          <p:cNvSpPr/>
          <p:nvPr/>
        </p:nvSpPr>
        <p:spPr>
          <a:xfrm>
            <a:off x="7871636" y="6480302"/>
            <a:ext cx="1220677" cy="301498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" dirty="0"/>
              <a:t>© </a:t>
            </a:r>
            <a:r>
              <a:rPr lang="en-US" sz="800" dirty="0" err="1"/>
              <a:t>Athina</a:t>
            </a:r>
            <a:r>
              <a:rPr lang="en-US" sz="800" dirty="0"/>
              <a:t> </a:t>
            </a:r>
            <a:r>
              <a:rPr lang="en-US" sz="800" dirty="0" err="1"/>
              <a:t>Papadopoulou</a:t>
            </a:r>
            <a:endParaRPr lang="en-US" sz="800" dirty="0"/>
          </a:p>
          <a:p>
            <a:pPr algn="ctr"/>
            <a:r>
              <a:rPr lang="en-US" sz="800" dirty="0"/>
              <a:t>via </a:t>
            </a:r>
            <a:r>
              <a:rPr lang="en-US" sz="800" dirty="0" err="1"/>
              <a:t>iNaturalist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8178242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37571D-F415-150E-C184-7FF19D6A51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purple flowers&#10;&#10;Description automatically generated">
            <a:extLst>
              <a:ext uri="{FF2B5EF4-FFF2-40B4-BE49-F238E27FC236}">
                <a16:creationId xmlns:a16="http://schemas.microsoft.com/office/drawing/2014/main" id="{2C297128-E0FD-4616-5F3F-2B941135A9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0" r="-322"/>
          <a:stretch/>
        </p:blipFill>
        <p:spPr>
          <a:xfrm>
            <a:off x="-609600" y="0"/>
            <a:ext cx="9753600" cy="6858000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4A0C7DF-5B52-FCD3-775E-78FFF9D0DF64}"/>
              </a:ext>
            </a:extLst>
          </p:cNvPr>
          <p:cNvSpPr/>
          <p:nvPr/>
        </p:nvSpPr>
        <p:spPr>
          <a:xfrm>
            <a:off x="5791200" y="685800"/>
            <a:ext cx="2895600" cy="76200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reticulatas</a:t>
            </a:r>
          </a:p>
        </p:txBody>
      </p:sp>
      <p:pic>
        <p:nvPicPr>
          <p:cNvPr id="8" name="Picture 7">
            <a:hlinkClick r:id="rId3"/>
            <a:extLst>
              <a:ext uri="{FF2B5EF4-FFF2-40B4-BE49-F238E27FC236}">
                <a16:creationId xmlns:a16="http://schemas.microsoft.com/office/drawing/2014/main" id="{07FB94C4-7DC4-A2B0-3BF5-9AED8DA47E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6503481"/>
            <a:ext cx="748414" cy="255141"/>
          </a:xfrm>
          <a:prstGeom prst="rect">
            <a:avLst/>
          </a:prstGeom>
        </p:spPr>
      </p:pic>
      <p:sp>
        <p:nvSpPr>
          <p:cNvPr id="9" name="Rounded Rectangle 8">
            <a:hlinkClick r:id="rId5"/>
            <a:extLst>
              <a:ext uri="{FF2B5EF4-FFF2-40B4-BE49-F238E27FC236}">
                <a16:creationId xmlns:a16="http://schemas.microsoft.com/office/drawing/2014/main" id="{225658B7-36C1-873D-E0E2-2EE585C1E787}"/>
              </a:ext>
            </a:extLst>
          </p:cNvPr>
          <p:cNvSpPr/>
          <p:nvPr/>
        </p:nvSpPr>
        <p:spPr>
          <a:xfrm>
            <a:off x="7871636" y="6480302"/>
            <a:ext cx="1220677" cy="301498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" dirty="0"/>
              <a:t>© </a:t>
            </a:r>
            <a:r>
              <a:rPr lang="en-US" sz="800" dirty="0" err="1"/>
              <a:t>crocusadamii</a:t>
            </a:r>
            <a:endParaRPr lang="en-US" sz="800" dirty="0"/>
          </a:p>
          <a:p>
            <a:pPr algn="ctr"/>
            <a:r>
              <a:rPr lang="en-US" sz="800" dirty="0"/>
              <a:t>via </a:t>
            </a:r>
            <a:r>
              <a:rPr lang="en-US" sz="800" dirty="0" err="1"/>
              <a:t>iNaturalist</a:t>
            </a:r>
            <a:endParaRPr lang="en-US" sz="800" dirty="0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4280F82-480C-E640-E65A-34D05E2C2DE7}"/>
              </a:ext>
            </a:extLst>
          </p:cNvPr>
          <p:cNvSpPr/>
          <p:nvPr/>
        </p:nvSpPr>
        <p:spPr>
          <a:xfrm>
            <a:off x="4191000" y="4800600"/>
            <a:ext cx="2895600" cy="76200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/>
              <a:t>Iris reticulata</a:t>
            </a:r>
          </a:p>
        </p:txBody>
      </p:sp>
    </p:spTree>
    <p:extLst>
      <p:ext uri="{BB962C8B-B14F-4D97-AF65-F5344CB8AC3E}">
        <p14:creationId xmlns:p14="http://schemas.microsoft.com/office/powerpoint/2010/main" val="13168455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8D44E5-1448-0596-73C2-2CF163EBA5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yellow flowers in a field&#10;&#10;Description automatically generated">
            <a:extLst>
              <a:ext uri="{FF2B5EF4-FFF2-40B4-BE49-F238E27FC236}">
                <a16:creationId xmlns:a16="http://schemas.microsoft.com/office/drawing/2014/main" id="{335836F8-DDCE-6814-F26A-458A52AD20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56" r="116" b="816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861F491-CD5A-A61A-C007-D9CDFE34B1BC}"/>
              </a:ext>
            </a:extLst>
          </p:cNvPr>
          <p:cNvSpPr/>
          <p:nvPr/>
        </p:nvSpPr>
        <p:spPr>
          <a:xfrm>
            <a:off x="152400" y="759663"/>
            <a:ext cx="3581400" cy="76200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/>
              <a:t>Iris reichenbachii</a:t>
            </a:r>
          </a:p>
        </p:txBody>
      </p:sp>
      <p:pic>
        <p:nvPicPr>
          <p:cNvPr id="8" name="Picture 7">
            <a:hlinkClick r:id="rId3"/>
            <a:extLst>
              <a:ext uri="{FF2B5EF4-FFF2-40B4-BE49-F238E27FC236}">
                <a16:creationId xmlns:a16="http://schemas.microsoft.com/office/drawing/2014/main" id="{DAE861C0-3DF3-04DF-6A61-EDFFFEF4D2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6503481"/>
            <a:ext cx="748414" cy="255141"/>
          </a:xfrm>
          <a:prstGeom prst="rect">
            <a:avLst/>
          </a:prstGeom>
        </p:spPr>
      </p:pic>
      <p:sp>
        <p:nvSpPr>
          <p:cNvPr id="10" name="Rounded Rectangle 9">
            <a:hlinkClick r:id="rId5"/>
            <a:extLst>
              <a:ext uri="{FF2B5EF4-FFF2-40B4-BE49-F238E27FC236}">
                <a16:creationId xmlns:a16="http://schemas.microsoft.com/office/drawing/2014/main" id="{3AB93A77-1351-BB6B-EC41-468D7EFC7B1A}"/>
              </a:ext>
            </a:extLst>
          </p:cNvPr>
          <p:cNvSpPr/>
          <p:nvPr/>
        </p:nvSpPr>
        <p:spPr>
          <a:xfrm>
            <a:off x="7871636" y="6480302"/>
            <a:ext cx="1220677" cy="301498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" dirty="0"/>
              <a:t>© </a:t>
            </a:r>
            <a:r>
              <a:rPr lang="en-US" sz="800" dirty="0" err="1"/>
              <a:t>Athina</a:t>
            </a:r>
            <a:r>
              <a:rPr lang="en-US" sz="800" dirty="0"/>
              <a:t> </a:t>
            </a:r>
            <a:r>
              <a:rPr lang="en-US" sz="800" dirty="0" err="1"/>
              <a:t>Papadopoulou</a:t>
            </a:r>
            <a:endParaRPr lang="en-US" sz="800" dirty="0"/>
          </a:p>
          <a:p>
            <a:pPr algn="ctr"/>
            <a:r>
              <a:rPr lang="en-US" sz="800" dirty="0"/>
              <a:t>via </a:t>
            </a:r>
            <a:r>
              <a:rPr lang="en-US" sz="800" dirty="0" err="1"/>
              <a:t>iNaturalist</a:t>
            </a:r>
            <a:endParaRPr lang="en-US" sz="8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DE86D2-86A7-65FA-A047-9DBD089CFED8}"/>
              </a:ext>
            </a:extLst>
          </p:cNvPr>
          <p:cNvSpPr/>
          <p:nvPr/>
        </p:nvSpPr>
        <p:spPr>
          <a:xfrm>
            <a:off x="1863967" y="1754938"/>
            <a:ext cx="5943600" cy="4569662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1995ED-2FBA-1F64-1417-8816FE3529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81200" y="1831138"/>
            <a:ext cx="5709134" cy="4414925"/>
          </a:xfrm>
          <a:prstGeom prst="rect">
            <a:avLst/>
          </a:prstGeom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78017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4082C8-1493-0CC7-C1AD-F9B6DD9F6C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urple flowers in a field&#10;&#10;Description automatically generated">
            <a:extLst>
              <a:ext uri="{FF2B5EF4-FFF2-40B4-BE49-F238E27FC236}">
                <a16:creationId xmlns:a16="http://schemas.microsoft.com/office/drawing/2014/main" id="{F90930D7-37A5-30DB-52D6-A5F1EADE7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66" r="3335"/>
          <a:stretch/>
        </p:blipFill>
        <p:spPr>
          <a:xfrm>
            <a:off x="4572000" y="0"/>
            <a:ext cx="4572000" cy="6858000"/>
          </a:xfrm>
          <a:prstGeom prst="rect">
            <a:avLst/>
          </a:prstGeom>
        </p:spPr>
      </p:pic>
      <p:pic>
        <p:nvPicPr>
          <p:cNvPr id="8" name="Picture 7">
            <a:hlinkClick r:id="rId3"/>
            <a:extLst>
              <a:ext uri="{FF2B5EF4-FFF2-40B4-BE49-F238E27FC236}">
                <a16:creationId xmlns:a16="http://schemas.microsoft.com/office/drawing/2014/main" id="{BFEAE6D0-8EFD-2E41-F93A-7DE0AB60ED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6503481"/>
            <a:ext cx="748414" cy="255141"/>
          </a:xfrm>
          <a:prstGeom prst="rect">
            <a:avLst/>
          </a:prstGeom>
        </p:spPr>
      </p:pic>
      <p:sp>
        <p:nvSpPr>
          <p:cNvPr id="10" name="Rounded Rectangle 9">
            <a:hlinkClick r:id="rId5"/>
            <a:extLst>
              <a:ext uri="{FF2B5EF4-FFF2-40B4-BE49-F238E27FC236}">
                <a16:creationId xmlns:a16="http://schemas.microsoft.com/office/drawing/2014/main" id="{2D75F14D-4F14-CE0A-CE8C-C9C7A62C3F65}"/>
              </a:ext>
            </a:extLst>
          </p:cNvPr>
          <p:cNvSpPr/>
          <p:nvPr/>
        </p:nvSpPr>
        <p:spPr>
          <a:xfrm>
            <a:off x="7871636" y="6480302"/>
            <a:ext cx="1220677" cy="301498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" dirty="0"/>
              <a:t>© Cosmin Manci</a:t>
            </a:r>
          </a:p>
          <a:p>
            <a:pPr algn="ctr"/>
            <a:r>
              <a:rPr lang="en-US" sz="800" dirty="0"/>
              <a:t>via </a:t>
            </a:r>
            <a:r>
              <a:rPr lang="en-US" sz="800" dirty="0" err="1"/>
              <a:t>iNaturalist</a:t>
            </a:r>
            <a:endParaRPr lang="en-US" sz="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D3AE40-9D3A-F17F-5944-4A03D45BD164}"/>
              </a:ext>
            </a:extLst>
          </p:cNvPr>
          <p:cNvSpPr txBox="1"/>
          <p:nvPr/>
        </p:nvSpPr>
        <p:spPr>
          <a:xfrm>
            <a:off x="685800" y="1274088"/>
            <a:ext cx="32766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Native range: </a:t>
            </a:r>
            <a:r>
              <a:rPr lang="en-US" dirty="0"/>
              <a:t>Balkan Peninsula</a:t>
            </a:r>
          </a:p>
          <a:p>
            <a:endParaRPr lang="en-US" dirty="0"/>
          </a:p>
          <a:p>
            <a:r>
              <a:rPr lang="en-US" b="1" dirty="0"/>
              <a:t>Chromosomes:</a:t>
            </a:r>
            <a:r>
              <a:rPr lang="en-US" dirty="0"/>
              <a:t> diploid 2n = 24 or tetraploid 4n = 48   TT or TTTT</a:t>
            </a:r>
          </a:p>
          <a:p>
            <a:endParaRPr lang="en-US" dirty="0"/>
          </a:p>
          <a:p>
            <a:r>
              <a:rPr lang="en-US" b="1" dirty="0"/>
              <a:t>Notable traits:</a:t>
            </a:r>
          </a:p>
          <a:p>
            <a:r>
              <a:rPr lang="en-US" dirty="0"/>
              <a:t>Chromosomes are the same configuration as diploid or tetraploid TBs</a:t>
            </a:r>
          </a:p>
          <a:p>
            <a:endParaRPr lang="en-US" dirty="0"/>
          </a:p>
          <a:p>
            <a:r>
              <a:rPr lang="en-US" dirty="0"/>
              <a:t>Both spathes keeled</a:t>
            </a:r>
          </a:p>
          <a:p>
            <a:endParaRPr lang="en-US" dirty="0"/>
          </a:p>
          <a:p>
            <a:r>
              <a:rPr lang="en-US" dirty="0"/>
              <a:t>Stemmed, unlike </a:t>
            </a:r>
            <a:r>
              <a:rPr lang="en-US" i="1" dirty="0"/>
              <a:t>Iris suaveolens</a:t>
            </a:r>
          </a:p>
          <a:p>
            <a:endParaRPr lang="en-US" dirty="0"/>
          </a:p>
          <a:p>
            <a:r>
              <a:rPr lang="en-US" dirty="0"/>
              <a:t>Contributed the dominant amoena mutation to TBs via ‘Progenitor’</a:t>
            </a:r>
            <a:endParaRPr lang="en-US" i="1" dirty="0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D140FD42-80AD-F224-FB26-5E7AE1C2D8DF}"/>
              </a:ext>
            </a:extLst>
          </p:cNvPr>
          <p:cNvSpPr/>
          <p:nvPr/>
        </p:nvSpPr>
        <p:spPr>
          <a:xfrm>
            <a:off x="533400" y="228600"/>
            <a:ext cx="3581400" cy="76200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/>
              <a:t>Iris reichenbachii</a:t>
            </a:r>
          </a:p>
        </p:txBody>
      </p:sp>
    </p:spTree>
    <p:extLst>
      <p:ext uri="{BB962C8B-B14F-4D97-AF65-F5344CB8AC3E}">
        <p14:creationId xmlns:p14="http://schemas.microsoft.com/office/powerpoint/2010/main" val="37002226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DAFE8D-166C-BF20-076C-411439C80B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purple flowers&#10;&#10;Description automatically generated">
            <a:extLst>
              <a:ext uri="{FF2B5EF4-FFF2-40B4-BE49-F238E27FC236}">
                <a16:creationId xmlns:a16="http://schemas.microsoft.com/office/drawing/2014/main" id="{90D764C3-7D23-6948-C2A4-DA821B007F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0" r="4539"/>
          <a:stretch/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B59D60B-EEA0-C9A5-EE05-EE2BE7A2EF6B}"/>
              </a:ext>
            </a:extLst>
          </p:cNvPr>
          <p:cNvSpPr/>
          <p:nvPr/>
        </p:nvSpPr>
        <p:spPr>
          <a:xfrm>
            <a:off x="3276600" y="230937"/>
            <a:ext cx="3581400" cy="76200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/>
              <a:t>Iris suaveolens</a:t>
            </a:r>
          </a:p>
        </p:txBody>
      </p:sp>
      <p:pic>
        <p:nvPicPr>
          <p:cNvPr id="8" name="Picture 7">
            <a:hlinkClick r:id="rId3"/>
            <a:extLst>
              <a:ext uri="{FF2B5EF4-FFF2-40B4-BE49-F238E27FC236}">
                <a16:creationId xmlns:a16="http://schemas.microsoft.com/office/drawing/2014/main" id="{66D519D5-4775-ECFB-2213-AF8F1E4151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6503481"/>
            <a:ext cx="748414" cy="255141"/>
          </a:xfrm>
          <a:prstGeom prst="rect">
            <a:avLst/>
          </a:prstGeom>
        </p:spPr>
      </p:pic>
      <p:sp>
        <p:nvSpPr>
          <p:cNvPr id="10" name="Rounded Rectangle 9">
            <a:hlinkClick r:id="rId5"/>
            <a:extLst>
              <a:ext uri="{FF2B5EF4-FFF2-40B4-BE49-F238E27FC236}">
                <a16:creationId xmlns:a16="http://schemas.microsoft.com/office/drawing/2014/main" id="{DDFA6EE0-02AD-2700-95B5-9344AB998354}"/>
              </a:ext>
            </a:extLst>
          </p:cNvPr>
          <p:cNvSpPr/>
          <p:nvPr/>
        </p:nvSpPr>
        <p:spPr>
          <a:xfrm>
            <a:off x="7871636" y="6480302"/>
            <a:ext cx="1220677" cy="301498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" dirty="0"/>
              <a:t>© </a:t>
            </a:r>
            <a:r>
              <a:rPr lang="en-US" sz="800" dirty="0" err="1"/>
              <a:t>dimitriskokkinidis</a:t>
            </a:r>
            <a:endParaRPr lang="en-US" sz="800" dirty="0"/>
          </a:p>
          <a:p>
            <a:pPr algn="ctr"/>
            <a:r>
              <a:rPr lang="en-US" sz="800" dirty="0"/>
              <a:t>via </a:t>
            </a:r>
            <a:r>
              <a:rPr lang="en-US" sz="800" dirty="0" err="1"/>
              <a:t>iNaturalist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8383860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BDA77F-7BDC-843A-067B-2D89326BB5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purple flowers&#10;&#10;Description automatically generated">
            <a:extLst>
              <a:ext uri="{FF2B5EF4-FFF2-40B4-BE49-F238E27FC236}">
                <a16:creationId xmlns:a16="http://schemas.microsoft.com/office/drawing/2014/main" id="{9E612DF4-6EC8-95E7-D088-334B27750E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0" r="4539"/>
          <a:stretch/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0A6625B-04F4-4A01-C9BB-807450C68C9B}"/>
              </a:ext>
            </a:extLst>
          </p:cNvPr>
          <p:cNvSpPr/>
          <p:nvPr/>
        </p:nvSpPr>
        <p:spPr>
          <a:xfrm>
            <a:off x="3276600" y="230937"/>
            <a:ext cx="3581400" cy="76200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/>
              <a:t>Iris suaveolens</a:t>
            </a:r>
          </a:p>
        </p:txBody>
      </p:sp>
      <p:pic>
        <p:nvPicPr>
          <p:cNvPr id="8" name="Picture 7">
            <a:hlinkClick r:id="rId3"/>
            <a:extLst>
              <a:ext uri="{FF2B5EF4-FFF2-40B4-BE49-F238E27FC236}">
                <a16:creationId xmlns:a16="http://schemas.microsoft.com/office/drawing/2014/main" id="{B1DCABD2-159F-32F0-ECB1-E6C897F021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6503481"/>
            <a:ext cx="748414" cy="255141"/>
          </a:xfrm>
          <a:prstGeom prst="rect">
            <a:avLst/>
          </a:prstGeom>
        </p:spPr>
      </p:pic>
      <p:sp>
        <p:nvSpPr>
          <p:cNvPr id="10" name="Rounded Rectangle 9">
            <a:hlinkClick r:id="rId5"/>
            <a:extLst>
              <a:ext uri="{FF2B5EF4-FFF2-40B4-BE49-F238E27FC236}">
                <a16:creationId xmlns:a16="http://schemas.microsoft.com/office/drawing/2014/main" id="{F2EA42F4-9ABC-6281-4F31-719F6A40D049}"/>
              </a:ext>
            </a:extLst>
          </p:cNvPr>
          <p:cNvSpPr/>
          <p:nvPr/>
        </p:nvSpPr>
        <p:spPr>
          <a:xfrm>
            <a:off x="7871636" y="6480302"/>
            <a:ext cx="1220677" cy="301498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" dirty="0"/>
              <a:t>© </a:t>
            </a:r>
            <a:r>
              <a:rPr lang="en-US" sz="800" dirty="0" err="1"/>
              <a:t>dimitriskokkinidis</a:t>
            </a:r>
            <a:endParaRPr lang="en-US" sz="800" dirty="0"/>
          </a:p>
          <a:p>
            <a:pPr algn="ctr"/>
            <a:r>
              <a:rPr lang="en-US" sz="800" dirty="0"/>
              <a:t>via </a:t>
            </a:r>
            <a:r>
              <a:rPr lang="en-US" sz="800" dirty="0" err="1"/>
              <a:t>iNaturalist</a:t>
            </a:r>
            <a:endParaRPr lang="en-US" sz="8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84C726-5D9E-AC8F-688A-C999C24E193D}"/>
              </a:ext>
            </a:extLst>
          </p:cNvPr>
          <p:cNvSpPr/>
          <p:nvPr/>
        </p:nvSpPr>
        <p:spPr>
          <a:xfrm>
            <a:off x="218336" y="1989177"/>
            <a:ext cx="5943600" cy="4569662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A1556B-986B-47C3-5E8B-89EC1186C0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569" y="2083818"/>
            <a:ext cx="5709134" cy="4378042"/>
          </a:xfrm>
          <a:prstGeom prst="rect">
            <a:avLst/>
          </a:prstGeom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82520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275BF6-C424-9FF3-9E1B-EFCB29E2CB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urple and yellow flower growing out of grass&#10;&#10;Description automatically generated">
            <a:extLst>
              <a:ext uri="{FF2B5EF4-FFF2-40B4-BE49-F238E27FC236}">
                <a16:creationId xmlns:a16="http://schemas.microsoft.com/office/drawing/2014/main" id="{36730664-830A-1682-304A-F1D556ED20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3" r="8148"/>
          <a:stretch/>
        </p:blipFill>
        <p:spPr>
          <a:xfrm>
            <a:off x="4572000" y="0"/>
            <a:ext cx="4572000" cy="6858000"/>
          </a:xfrm>
          <a:prstGeom prst="rect">
            <a:avLst/>
          </a:prstGeom>
        </p:spPr>
      </p:pic>
      <p:pic>
        <p:nvPicPr>
          <p:cNvPr id="8" name="Picture 7">
            <a:hlinkClick r:id="rId3"/>
            <a:extLst>
              <a:ext uri="{FF2B5EF4-FFF2-40B4-BE49-F238E27FC236}">
                <a16:creationId xmlns:a16="http://schemas.microsoft.com/office/drawing/2014/main" id="{C401D36E-8A50-A314-9480-C9ED4701A2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6503481"/>
            <a:ext cx="748414" cy="255141"/>
          </a:xfrm>
          <a:prstGeom prst="rect">
            <a:avLst/>
          </a:prstGeom>
        </p:spPr>
      </p:pic>
      <p:sp>
        <p:nvSpPr>
          <p:cNvPr id="10" name="Rounded Rectangle 9">
            <a:hlinkClick r:id="rId5"/>
            <a:extLst>
              <a:ext uri="{FF2B5EF4-FFF2-40B4-BE49-F238E27FC236}">
                <a16:creationId xmlns:a16="http://schemas.microsoft.com/office/drawing/2014/main" id="{A20186C9-0A1F-F631-72EF-F15D6EB38D06}"/>
              </a:ext>
            </a:extLst>
          </p:cNvPr>
          <p:cNvSpPr/>
          <p:nvPr/>
        </p:nvSpPr>
        <p:spPr>
          <a:xfrm>
            <a:off x="7871636" y="6480302"/>
            <a:ext cx="1220677" cy="301498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" dirty="0"/>
              <a:t>© Cosmin Manci</a:t>
            </a:r>
          </a:p>
          <a:p>
            <a:pPr algn="ctr"/>
            <a:r>
              <a:rPr lang="en-US" sz="800" dirty="0"/>
              <a:t>via </a:t>
            </a:r>
            <a:r>
              <a:rPr lang="en-US" sz="800" dirty="0" err="1"/>
              <a:t>iNaturalist</a:t>
            </a:r>
            <a:endParaRPr lang="en-US" sz="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B44C05-4AC7-4A71-A59F-0EFD8B0EA1A0}"/>
              </a:ext>
            </a:extLst>
          </p:cNvPr>
          <p:cNvSpPr txBox="1"/>
          <p:nvPr/>
        </p:nvSpPr>
        <p:spPr>
          <a:xfrm>
            <a:off x="685800" y="1274088"/>
            <a:ext cx="32766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Native range: </a:t>
            </a:r>
            <a:r>
              <a:rPr lang="en-US" dirty="0"/>
              <a:t>Balkan Peninsula, Turkey</a:t>
            </a:r>
          </a:p>
          <a:p>
            <a:endParaRPr lang="en-US" dirty="0"/>
          </a:p>
          <a:p>
            <a:r>
              <a:rPr lang="en-US" b="1" dirty="0"/>
              <a:t>Chromosomes:</a:t>
            </a:r>
          </a:p>
          <a:p>
            <a:r>
              <a:rPr lang="en-US" dirty="0"/>
              <a:t>diploid 2n = 24     TT</a:t>
            </a:r>
          </a:p>
          <a:p>
            <a:endParaRPr lang="en-US" dirty="0"/>
          </a:p>
          <a:p>
            <a:r>
              <a:rPr lang="en-US" b="1" dirty="0"/>
              <a:t>Notable traits:</a:t>
            </a:r>
          </a:p>
          <a:p>
            <a:r>
              <a:rPr lang="en-US" dirty="0"/>
              <a:t>Chromosomes are the same configuration as diploid TBs</a:t>
            </a:r>
          </a:p>
          <a:p>
            <a:endParaRPr lang="en-US" dirty="0"/>
          </a:p>
          <a:p>
            <a:r>
              <a:rPr lang="en-US" dirty="0"/>
              <a:t>Very short, arched leaves and keeled spathes</a:t>
            </a:r>
          </a:p>
          <a:p>
            <a:endParaRPr lang="en-US" dirty="0"/>
          </a:p>
          <a:p>
            <a:r>
              <a:rPr lang="en-US" dirty="0"/>
              <a:t>Stemless, unlike </a:t>
            </a:r>
            <a:r>
              <a:rPr lang="en-US" i="1" dirty="0"/>
              <a:t>Iris reichenbachii</a:t>
            </a:r>
          </a:p>
          <a:p>
            <a:endParaRPr lang="en-US" dirty="0"/>
          </a:p>
          <a:p>
            <a:r>
              <a:rPr lang="en-US" dirty="0"/>
              <a:t>Some diploid TB hybrids in the 60s and 70s – e.g. ’Buddha Song’ (Dunbar 1969)</a:t>
            </a:r>
            <a:endParaRPr lang="en-US" i="1" dirty="0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DA16D7C1-4CA2-B491-7A7A-A381E87282A0}"/>
              </a:ext>
            </a:extLst>
          </p:cNvPr>
          <p:cNvSpPr/>
          <p:nvPr/>
        </p:nvSpPr>
        <p:spPr>
          <a:xfrm>
            <a:off x="533400" y="228600"/>
            <a:ext cx="3581400" cy="76200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/>
              <a:t>Iris suaveolens</a:t>
            </a:r>
          </a:p>
        </p:txBody>
      </p:sp>
    </p:spTree>
    <p:extLst>
      <p:ext uri="{BB962C8B-B14F-4D97-AF65-F5344CB8AC3E}">
        <p14:creationId xmlns:p14="http://schemas.microsoft.com/office/powerpoint/2010/main" val="24793467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D4395D-4F21-71FD-FCD9-6E8CA04BF3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lant growing out of rocks&#10;&#10;Description automatically generated">
            <a:extLst>
              <a:ext uri="{FF2B5EF4-FFF2-40B4-BE49-F238E27FC236}">
                <a16:creationId xmlns:a16="http://schemas.microsoft.com/office/drawing/2014/main" id="{67573693-E0DF-D67F-6224-162A79861F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" r="10039"/>
          <a:stretch/>
        </p:blipFill>
        <p:spPr>
          <a:xfrm>
            <a:off x="0" y="0"/>
            <a:ext cx="9134475" cy="6858000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78E61184-7DCF-DF50-6BC6-AFD5B03ED575}"/>
              </a:ext>
            </a:extLst>
          </p:cNvPr>
          <p:cNvSpPr/>
          <p:nvPr/>
        </p:nvSpPr>
        <p:spPr>
          <a:xfrm>
            <a:off x="5791200" y="685800"/>
            <a:ext cx="2895600" cy="76200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junos</a:t>
            </a:r>
            <a:endParaRPr lang="en-US" sz="3600" dirty="0"/>
          </a:p>
        </p:txBody>
      </p:sp>
      <p:pic>
        <p:nvPicPr>
          <p:cNvPr id="8" name="Picture 7">
            <a:hlinkClick r:id="rId3"/>
            <a:extLst>
              <a:ext uri="{FF2B5EF4-FFF2-40B4-BE49-F238E27FC236}">
                <a16:creationId xmlns:a16="http://schemas.microsoft.com/office/drawing/2014/main" id="{BC9606A9-F7AA-D49C-509D-1789D36E31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6503481"/>
            <a:ext cx="748414" cy="255141"/>
          </a:xfrm>
          <a:prstGeom prst="rect">
            <a:avLst/>
          </a:prstGeom>
        </p:spPr>
      </p:pic>
      <p:sp>
        <p:nvSpPr>
          <p:cNvPr id="9" name="Rounded Rectangle 8">
            <a:hlinkClick r:id="rId5"/>
            <a:extLst>
              <a:ext uri="{FF2B5EF4-FFF2-40B4-BE49-F238E27FC236}">
                <a16:creationId xmlns:a16="http://schemas.microsoft.com/office/drawing/2014/main" id="{5A3FB9E6-E837-20C2-9915-FA9408780DA8}"/>
              </a:ext>
            </a:extLst>
          </p:cNvPr>
          <p:cNvSpPr/>
          <p:nvPr/>
        </p:nvSpPr>
        <p:spPr>
          <a:xfrm>
            <a:off x="7871636" y="6480302"/>
            <a:ext cx="1220677" cy="301498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z-Cyrl-AZ" sz="800" dirty="0"/>
              <a:t>© Наталья Бешко</a:t>
            </a:r>
            <a:endParaRPr lang="en-US" sz="800" dirty="0"/>
          </a:p>
          <a:p>
            <a:pPr algn="ctr"/>
            <a:r>
              <a:rPr lang="en-US" sz="800" dirty="0"/>
              <a:t>via </a:t>
            </a:r>
            <a:r>
              <a:rPr lang="en-US" sz="800" dirty="0" err="1"/>
              <a:t>iNaturalist</a:t>
            </a:r>
            <a:endParaRPr lang="en-US" sz="800" dirty="0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FD98E1C-F87D-25E3-AEAB-BF360043FCAB}"/>
              </a:ext>
            </a:extLst>
          </p:cNvPr>
          <p:cNvSpPr/>
          <p:nvPr/>
        </p:nvSpPr>
        <p:spPr>
          <a:xfrm>
            <a:off x="838200" y="5741481"/>
            <a:ext cx="2895600" cy="76200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/>
              <a:t>Iris </a:t>
            </a:r>
            <a:r>
              <a:rPr lang="en-US" sz="3600" i="1" dirty="0" err="1"/>
              <a:t>orchioides</a:t>
            </a:r>
            <a:endParaRPr lang="en-US" sz="3600" i="1" dirty="0"/>
          </a:p>
        </p:txBody>
      </p:sp>
    </p:spTree>
    <p:extLst>
      <p:ext uri="{BB962C8B-B14F-4D97-AF65-F5344CB8AC3E}">
        <p14:creationId xmlns:p14="http://schemas.microsoft.com/office/powerpoint/2010/main" val="20239789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97692D-8034-455A-2D18-C3B4BCB839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purple flowers&#10;&#10;Description automatically generated">
            <a:extLst>
              <a:ext uri="{FF2B5EF4-FFF2-40B4-BE49-F238E27FC236}">
                <a16:creationId xmlns:a16="http://schemas.microsoft.com/office/drawing/2014/main" id="{9D58DBE9-73B2-54C6-9877-A31B03873B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6" r="687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>
            <a:hlinkClick r:id="rId3"/>
            <a:extLst>
              <a:ext uri="{FF2B5EF4-FFF2-40B4-BE49-F238E27FC236}">
                <a16:creationId xmlns:a16="http://schemas.microsoft.com/office/drawing/2014/main" id="{D82600B6-F311-EC4D-B208-2F3DC24FFD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6503481"/>
            <a:ext cx="748414" cy="255141"/>
          </a:xfrm>
          <a:prstGeom prst="rect">
            <a:avLst/>
          </a:prstGeom>
        </p:spPr>
      </p:pic>
      <p:sp>
        <p:nvSpPr>
          <p:cNvPr id="9" name="Rounded Rectangle 8">
            <a:hlinkClick r:id="rId5"/>
            <a:extLst>
              <a:ext uri="{FF2B5EF4-FFF2-40B4-BE49-F238E27FC236}">
                <a16:creationId xmlns:a16="http://schemas.microsoft.com/office/drawing/2014/main" id="{7E45DC8C-C56F-8F5F-F051-6FBE3AAEA48C}"/>
              </a:ext>
            </a:extLst>
          </p:cNvPr>
          <p:cNvSpPr/>
          <p:nvPr/>
        </p:nvSpPr>
        <p:spPr>
          <a:xfrm>
            <a:off x="7871636" y="6480302"/>
            <a:ext cx="1220677" cy="301498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" dirty="0"/>
              <a:t>© </a:t>
            </a:r>
            <a:r>
              <a:rPr lang="en-US" sz="800" dirty="0" err="1"/>
              <a:t>anatoliipomortsev</a:t>
            </a:r>
            <a:endParaRPr lang="en-US" sz="800" dirty="0"/>
          </a:p>
          <a:p>
            <a:pPr algn="ctr"/>
            <a:r>
              <a:rPr lang="en-US" sz="800" dirty="0"/>
              <a:t>via </a:t>
            </a:r>
            <a:r>
              <a:rPr lang="en-US" sz="800" dirty="0" err="1"/>
              <a:t>iNaturalist</a:t>
            </a:r>
            <a:endParaRPr lang="en-US" sz="800" dirty="0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F0E4CAA-59F7-3A2C-2B43-2A001086940D}"/>
              </a:ext>
            </a:extLst>
          </p:cNvPr>
          <p:cNvSpPr/>
          <p:nvPr/>
        </p:nvSpPr>
        <p:spPr>
          <a:xfrm>
            <a:off x="381000" y="5718302"/>
            <a:ext cx="2895600" cy="762000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/>
              <a:t>Iris </a:t>
            </a:r>
            <a:r>
              <a:rPr lang="en-US" sz="3600" i="1" dirty="0" err="1"/>
              <a:t>ruthenica</a:t>
            </a:r>
            <a:endParaRPr lang="en-US" sz="3600" i="1" dirty="0"/>
          </a:p>
        </p:txBody>
      </p:sp>
    </p:spTree>
    <p:extLst>
      <p:ext uri="{BB962C8B-B14F-4D97-AF65-F5344CB8AC3E}">
        <p14:creationId xmlns:p14="http://schemas.microsoft.com/office/powerpoint/2010/main" val="30576867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4C696D-55ED-9782-DF2F-DF0F1AF2E5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plant growing out of a rock&#10;&#10;Description automatically generated">
            <a:extLst>
              <a:ext uri="{FF2B5EF4-FFF2-40B4-BE49-F238E27FC236}">
                <a16:creationId xmlns:a16="http://schemas.microsoft.com/office/drawing/2014/main" id="{87B44B02-2C31-FE69-A8A6-97A9ADD0F2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0" t="442" r="6569" b="1172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EA8B7EF-C93B-5A0D-A319-2D07B0A74398}"/>
              </a:ext>
            </a:extLst>
          </p:cNvPr>
          <p:cNvSpPr/>
          <p:nvPr/>
        </p:nvSpPr>
        <p:spPr>
          <a:xfrm>
            <a:off x="5791200" y="762000"/>
            <a:ext cx="2895600" cy="762000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Chinenses</a:t>
            </a:r>
            <a:endParaRPr lang="en-US" sz="3600" dirty="0"/>
          </a:p>
        </p:txBody>
      </p:sp>
      <p:pic>
        <p:nvPicPr>
          <p:cNvPr id="8" name="Picture 7">
            <a:hlinkClick r:id="rId3"/>
            <a:extLst>
              <a:ext uri="{FF2B5EF4-FFF2-40B4-BE49-F238E27FC236}">
                <a16:creationId xmlns:a16="http://schemas.microsoft.com/office/drawing/2014/main" id="{478CF735-E6BD-2CB0-4053-687257201A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6503481"/>
            <a:ext cx="748414" cy="255141"/>
          </a:xfrm>
          <a:prstGeom prst="rect">
            <a:avLst/>
          </a:prstGeom>
        </p:spPr>
      </p:pic>
      <p:sp>
        <p:nvSpPr>
          <p:cNvPr id="9" name="Rounded Rectangle 8">
            <a:hlinkClick r:id="rId5"/>
            <a:extLst>
              <a:ext uri="{FF2B5EF4-FFF2-40B4-BE49-F238E27FC236}">
                <a16:creationId xmlns:a16="http://schemas.microsoft.com/office/drawing/2014/main" id="{FD451D50-2D7C-1D6E-2FF5-8B3422E4719F}"/>
              </a:ext>
            </a:extLst>
          </p:cNvPr>
          <p:cNvSpPr/>
          <p:nvPr/>
        </p:nvSpPr>
        <p:spPr>
          <a:xfrm>
            <a:off x="7871636" y="6480302"/>
            <a:ext cx="1220677" cy="301498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" b="0" i="0" u="none" strike="noStrike" dirty="0">
                <a:solidFill>
                  <a:srgbClr val="333333"/>
                </a:solidFill>
                <a:effectLst/>
                <a:latin typeface="Lato" panose="020F0502020204030203" pitchFamily="34" charset="0"/>
              </a:rPr>
              <a:t>© Lee, </a:t>
            </a:r>
            <a:r>
              <a:rPr lang="en-US" sz="800" b="0" i="0" u="none" strike="noStrike" dirty="0" err="1">
                <a:solidFill>
                  <a:srgbClr val="333333"/>
                </a:solidFill>
                <a:effectLst/>
                <a:latin typeface="Lato" panose="020F0502020204030203" pitchFamily="34" charset="0"/>
              </a:rPr>
              <a:t>seong</a:t>
            </a:r>
            <a:r>
              <a:rPr lang="en-US" sz="800" b="0" i="0" u="none" strike="noStrike" dirty="0">
                <a:solidFill>
                  <a:srgbClr val="333333"/>
                </a:solidFill>
                <a:effectLst/>
                <a:latin typeface="Lato" panose="020F0502020204030203" pitchFamily="34" charset="0"/>
              </a:rPr>
              <a:t>-won</a:t>
            </a:r>
          </a:p>
          <a:p>
            <a:pPr algn="ctr"/>
            <a:r>
              <a:rPr lang="en-US" sz="800" dirty="0"/>
              <a:t>via </a:t>
            </a:r>
            <a:r>
              <a:rPr lang="en-US" sz="800" dirty="0" err="1"/>
              <a:t>iNaturalist</a:t>
            </a:r>
            <a:endParaRPr lang="en-US" sz="800" dirty="0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D88AFBAF-C4A0-4C98-BFBE-0212608BDB50}"/>
              </a:ext>
            </a:extLst>
          </p:cNvPr>
          <p:cNvSpPr/>
          <p:nvPr/>
        </p:nvSpPr>
        <p:spPr>
          <a:xfrm>
            <a:off x="304800" y="533400"/>
            <a:ext cx="3429000" cy="762000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/>
              <a:t>Iris </a:t>
            </a:r>
            <a:r>
              <a:rPr lang="en-US" sz="3600" i="1" dirty="0" err="1"/>
              <a:t>minutoaurea</a:t>
            </a:r>
            <a:endParaRPr lang="en-US" sz="3600" i="1" dirty="0"/>
          </a:p>
        </p:txBody>
      </p:sp>
    </p:spTree>
    <p:extLst>
      <p:ext uri="{BB962C8B-B14F-4D97-AF65-F5344CB8AC3E}">
        <p14:creationId xmlns:p14="http://schemas.microsoft.com/office/powerpoint/2010/main" val="24518264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CFC343E5-D71E-E140-1FA9-EA66DA77B348}"/>
              </a:ext>
            </a:extLst>
          </p:cNvPr>
          <p:cNvSpPr/>
          <p:nvPr/>
        </p:nvSpPr>
        <p:spPr>
          <a:xfrm>
            <a:off x="5791200" y="457200"/>
            <a:ext cx="2895600" cy="76200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dwarf crested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40C64671-DDFF-DFF1-D846-5917138221C1}"/>
              </a:ext>
            </a:extLst>
          </p:cNvPr>
          <p:cNvSpPr/>
          <p:nvPr/>
        </p:nvSpPr>
        <p:spPr>
          <a:xfrm>
            <a:off x="381000" y="5562600"/>
            <a:ext cx="2895600" cy="76200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/>
              <a:t>Iris </a:t>
            </a:r>
            <a:r>
              <a:rPr lang="en-US" sz="3600" i="1" dirty="0" err="1"/>
              <a:t>lacustris</a:t>
            </a:r>
            <a:endParaRPr lang="en-US" sz="3600" i="1" dirty="0"/>
          </a:p>
        </p:txBody>
      </p:sp>
      <p:sp>
        <p:nvSpPr>
          <p:cNvPr id="14" name="Rounded Rectangle 13">
            <a:hlinkClick r:id="rId3"/>
            <a:extLst>
              <a:ext uri="{FF2B5EF4-FFF2-40B4-BE49-F238E27FC236}">
                <a16:creationId xmlns:a16="http://schemas.microsoft.com/office/drawing/2014/main" id="{6AF88428-C6F3-702C-E67B-82DE065BE925}"/>
              </a:ext>
            </a:extLst>
          </p:cNvPr>
          <p:cNvSpPr/>
          <p:nvPr/>
        </p:nvSpPr>
        <p:spPr>
          <a:xfrm>
            <a:off x="7871636" y="6480302"/>
            <a:ext cx="1220677" cy="301498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" b="0" i="0" u="none" strike="noStrike" dirty="0">
                <a:solidFill>
                  <a:srgbClr val="333333"/>
                </a:solidFill>
                <a:effectLst/>
                <a:latin typeface="Lato" panose="020F0502020204030203" pitchFamily="34" charset="0"/>
              </a:rPr>
              <a:t>© Sean Zera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6738884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6DEDF7BD-7A45-70DC-D1C8-683BAAB0A3EC}"/>
              </a:ext>
            </a:extLst>
          </p:cNvPr>
          <p:cNvSpPr/>
          <p:nvPr/>
        </p:nvSpPr>
        <p:spPr>
          <a:xfrm>
            <a:off x="5410200" y="838200"/>
            <a:ext cx="2895600" cy="76200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/>
              <a:t>Iris verna</a:t>
            </a:r>
          </a:p>
        </p:txBody>
      </p:sp>
      <p:sp>
        <p:nvSpPr>
          <p:cNvPr id="9" name="Rounded Rectangle 8">
            <a:hlinkClick r:id="rId3"/>
            <a:extLst>
              <a:ext uri="{FF2B5EF4-FFF2-40B4-BE49-F238E27FC236}">
                <a16:creationId xmlns:a16="http://schemas.microsoft.com/office/drawing/2014/main" id="{2502AE7F-C177-33BE-9EB2-38B3E2EFBF69}"/>
              </a:ext>
            </a:extLst>
          </p:cNvPr>
          <p:cNvSpPr/>
          <p:nvPr/>
        </p:nvSpPr>
        <p:spPr>
          <a:xfrm>
            <a:off x="7871636" y="6480302"/>
            <a:ext cx="1220677" cy="301498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" b="0" i="0" u="none" strike="noStrike" dirty="0">
                <a:solidFill>
                  <a:srgbClr val="333333"/>
                </a:solidFill>
                <a:effectLst/>
                <a:latin typeface="Lato" panose="020F0502020204030203" pitchFamily="34" charset="0"/>
              </a:rPr>
              <a:t>© Sean Zera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0855853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5516DC-48E6-C698-6797-D07009089F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flower&#10;&#10;Description automatically generated">
            <a:extLst>
              <a:ext uri="{FF2B5EF4-FFF2-40B4-BE49-F238E27FC236}">
                <a16:creationId xmlns:a16="http://schemas.microsoft.com/office/drawing/2014/main" id="{78D0596A-39DE-0CEF-EAAC-9B617B52DC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35" b="21214"/>
          <a:stretch/>
        </p:blipFill>
        <p:spPr>
          <a:xfrm>
            <a:off x="-4062" y="0"/>
            <a:ext cx="9144000" cy="6858000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E0BD3292-02A7-1A56-5E40-F1ED712B1CCA}"/>
              </a:ext>
            </a:extLst>
          </p:cNvPr>
          <p:cNvSpPr/>
          <p:nvPr/>
        </p:nvSpPr>
        <p:spPr>
          <a:xfrm>
            <a:off x="5791200" y="457200"/>
            <a:ext cx="2895600" cy="76200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Oncocyclus</a:t>
            </a:r>
            <a:endParaRPr lang="en-US" sz="3600" dirty="0"/>
          </a:p>
        </p:txBody>
      </p:sp>
      <p:pic>
        <p:nvPicPr>
          <p:cNvPr id="8" name="Picture 7">
            <a:hlinkClick r:id="rId3"/>
            <a:extLst>
              <a:ext uri="{FF2B5EF4-FFF2-40B4-BE49-F238E27FC236}">
                <a16:creationId xmlns:a16="http://schemas.microsoft.com/office/drawing/2014/main" id="{8CAC6EE2-D966-B262-3D6C-46E08A2FEE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6503481"/>
            <a:ext cx="748414" cy="255141"/>
          </a:xfrm>
          <a:prstGeom prst="rect">
            <a:avLst/>
          </a:prstGeom>
        </p:spPr>
      </p:pic>
      <p:sp>
        <p:nvSpPr>
          <p:cNvPr id="9" name="Rounded Rectangle 8">
            <a:hlinkClick r:id="rId5"/>
            <a:extLst>
              <a:ext uri="{FF2B5EF4-FFF2-40B4-BE49-F238E27FC236}">
                <a16:creationId xmlns:a16="http://schemas.microsoft.com/office/drawing/2014/main" id="{FBA8BCB9-B87F-B626-D165-167C04E52C38}"/>
              </a:ext>
            </a:extLst>
          </p:cNvPr>
          <p:cNvSpPr/>
          <p:nvPr/>
        </p:nvSpPr>
        <p:spPr>
          <a:xfrm>
            <a:off x="7871636" y="6480302"/>
            <a:ext cx="1220677" cy="301498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" dirty="0"/>
              <a:t>© </a:t>
            </a:r>
            <a:r>
              <a:rPr lang="en-US" sz="800" dirty="0" err="1"/>
              <a:t>František</a:t>
            </a:r>
            <a:r>
              <a:rPr lang="en-US" sz="800" dirty="0"/>
              <a:t> </a:t>
            </a:r>
            <a:r>
              <a:rPr lang="en-US" sz="800" dirty="0" err="1"/>
              <a:t>Lamla</a:t>
            </a:r>
            <a:endParaRPr lang="en-US" sz="800" dirty="0"/>
          </a:p>
          <a:p>
            <a:pPr algn="ctr"/>
            <a:r>
              <a:rPr lang="en-US" sz="800" dirty="0"/>
              <a:t>via </a:t>
            </a:r>
            <a:r>
              <a:rPr lang="en-US" sz="800" dirty="0" err="1"/>
              <a:t>iNaturalist</a:t>
            </a:r>
            <a:endParaRPr lang="en-US" sz="800" dirty="0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8068450-A6DD-4C4C-1898-DD5CBC46D7CE}"/>
              </a:ext>
            </a:extLst>
          </p:cNvPr>
          <p:cNvSpPr/>
          <p:nvPr/>
        </p:nvSpPr>
        <p:spPr>
          <a:xfrm>
            <a:off x="533400" y="5741481"/>
            <a:ext cx="2895600" cy="76200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/>
              <a:t>Iris </a:t>
            </a:r>
            <a:r>
              <a:rPr lang="en-US" sz="3600" i="1" dirty="0" err="1"/>
              <a:t>paradoxa</a:t>
            </a:r>
            <a:endParaRPr lang="en-US" sz="3600" i="1" dirty="0"/>
          </a:p>
        </p:txBody>
      </p:sp>
    </p:spTree>
    <p:extLst>
      <p:ext uri="{BB962C8B-B14F-4D97-AF65-F5344CB8AC3E}">
        <p14:creationId xmlns:p14="http://schemas.microsoft.com/office/powerpoint/2010/main" val="37684814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field of flowers by the water&#10;&#10;Description automatically generated">
            <a:extLst>
              <a:ext uri="{FF2B5EF4-FFF2-40B4-BE49-F238E27FC236}">
                <a16:creationId xmlns:a16="http://schemas.microsoft.com/office/drawing/2014/main" id="{2A12A7C8-4ED1-F9C4-3887-C6DCFCCD8E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5" r="1687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A9EBC40-8059-848A-A9CA-13CF85A805BC}"/>
              </a:ext>
            </a:extLst>
          </p:cNvPr>
          <p:cNvSpPr/>
          <p:nvPr/>
        </p:nvSpPr>
        <p:spPr>
          <a:xfrm>
            <a:off x="1447800" y="533400"/>
            <a:ext cx="2895600" cy="7620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/>
              <a:t>Iris pumila</a:t>
            </a:r>
          </a:p>
        </p:txBody>
      </p:sp>
      <p:pic>
        <p:nvPicPr>
          <p:cNvPr id="8" name="Picture 7">
            <a:hlinkClick r:id="rId3"/>
            <a:extLst>
              <a:ext uri="{FF2B5EF4-FFF2-40B4-BE49-F238E27FC236}">
                <a16:creationId xmlns:a16="http://schemas.microsoft.com/office/drawing/2014/main" id="{6ABF564F-709D-A7EE-8AFE-2E0BB65585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6503481"/>
            <a:ext cx="748414" cy="255141"/>
          </a:xfrm>
          <a:prstGeom prst="rect">
            <a:avLst/>
          </a:prstGeom>
        </p:spPr>
      </p:pic>
      <p:sp>
        <p:nvSpPr>
          <p:cNvPr id="10" name="Rounded Rectangle 9">
            <a:hlinkClick r:id="rId5"/>
            <a:extLst>
              <a:ext uri="{FF2B5EF4-FFF2-40B4-BE49-F238E27FC236}">
                <a16:creationId xmlns:a16="http://schemas.microsoft.com/office/drawing/2014/main" id="{85C1FF3B-10A1-15F8-9024-4779D38C9E8A}"/>
              </a:ext>
            </a:extLst>
          </p:cNvPr>
          <p:cNvSpPr/>
          <p:nvPr/>
        </p:nvSpPr>
        <p:spPr>
          <a:xfrm>
            <a:off x="7871636" y="6480302"/>
            <a:ext cx="1220677" cy="301498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" dirty="0"/>
              <a:t>© </a:t>
            </a:r>
            <a:r>
              <a:rPr lang="en-US" sz="800" dirty="0" err="1"/>
              <a:t>anastasiia_drapaliuk</a:t>
            </a:r>
            <a:endParaRPr lang="en-US" sz="800" dirty="0"/>
          </a:p>
          <a:p>
            <a:pPr algn="ctr"/>
            <a:r>
              <a:rPr lang="en-US" sz="800" dirty="0"/>
              <a:t>via </a:t>
            </a:r>
            <a:r>
              <a:rPr lang="en-US" sz="800" dirty="0" err="1"/>
              <a:t>iNaturalist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3169904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989</TotalTime>
  <Words>514</Words>
  <Application>Microsoft Macintosh PowerPoint</Application>
  <PresentationFormat>On-screen Show (4:3)</PresentationFormat>
  <Paragraphs>156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Lato</vt:lpstr>
      <vt:lpstr>Office Theme</vt:lpstr>
      <vt:lpstr>dwarf species irises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Dwarf Irises</dc:title>
  <dc:creator>Sean Zera</dc:creator>
  <cp:lastModifiedBy>Sean Zera</cp:lastModifiedBy>
  <cp:revision>91</cp:revision>
  <dcterms:created xsi:type="dcterms:W3CDTF">2016-01-03T20:36:55Z</dcterms:created>
  <dcterms:modified xsi:type="dcterms:W3CDTF">2025-09-06T20:58:35Z</dcterms:modified>
</cp:coreProperties>
</file>